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65.jpg" ContentType="image/jpeg"/>
  <Override PartName="/ppt/media/image80.jpg" ContentType="image/jpeg"/>
  <Override PartName="/ppt/comments/comment1.xml" ContentType="application/vnd.openxmlformats-officedocument.presentationml.comments+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61"/>
  </p:notesMasterIdLst>
  <p:sldIdLst>
    <p:sldId id="256" r:id="rId3"/>
    <p:sldId id="315" r:id="rId4"/>
    <p:sldId id="316" r:id="rId5"/>
    <p:sldId id="317" r:id="rId6"/>
    <p:sldId id="321" r:id="rId7"/>
    <p:sldId id="324" r:id="rId8"/>
    <p:sldId id="325" r:id="rId9"/>
    <p:sldId id="322" r:id="rId10"/>
    <p:sldId id="286" r:id="rId11"/>
    <p:sldId id="323" r:id="rId12"/>
    <p:sldId id="274" r:id="rId13"/>
    <p:sldId id="276" r:id="rId14"/>
    <p:sldId id="354" r:id="rId15"/>
    <p:sldId id="356" r:id="rId16"/>
    <p:sldId id="355" r:id="rId17"/>
    <p:sldId id="364" r:id="rId18"/>
    <p:sldId id="376" r:id="rId19"/>
    <p:sldId id="377" r:id="rId20"/>
    <p:sldId id="378" r:id="rId21"/>
    <p:sldId id="379" r:id="rId22"/>
    <p:sldId id="380" r:id="rId23"/>
    <p:sldId id="381" r:id="rId24"/>
    <p:sldId id="366" r:id="rId25"/>
    <p:sldId id="367" r:id="rId26"/>
    <p:sldId id="368" r:id="rId27"/>
    <p:sldId id="369" r:id="rId28"/>
    <p:sldId id="370" r:id="rId29"/>
    <p:sldId id="371" r:id="rId30"/>
    <p:sldId id="372" r:id="rId31"/>
    <p:sldId id="373" r:id="rId32"/>
    <p:sldId id="374" r:id="rId33"/>
    <p:sldId id="383" r:id="rId34"/>
    <p:sldId id="384" r:id="rId35"/>
    <p:sldId id="385" r:id="rId36"/>
    <p:sldId id="386" r:id="rId37"/>
    <p:sldId id="387" r:id="rId38"/>
    <p:sldId id="388" r:id="rId39"/>
    <p:sldId id="389" r:id="rId40"/>
    <p:sldId id="390" r:id="rId41"/>
    <p:sldId id="391" r:id="rId42"/>
    <p:sldId id="392" r:id="rId43"/>
    <p:sldId id="393" r:id="rId44"/>
    <p:sldId id="394" r:id="rId45"/>
    <p:sldId id="395" r:id="rId46"/>
    <p:sldId id="396" r:id="rId47"/>
    <p:sldId id="419" r:id="rId48"/>
    <p:sldId id="399" r:id="rId49"/>
    <p:sldId id="409" r:id="rId50"/>
    <p:sldId id="410" r:id="rId51"/>
    <p:sldId id="401" r:id="rId52"/>
    <p:sldId id="411" r:id="rId53"/>
    <p:sldId id="403" r:id="rId54"/>
    <p:sldId id="414" r:id="rId55"/>
    <p:sldId id="416" r:id="rId56"/>
    <p:sldId id="415" r:id="rId57"/>
    <p:sldId id="407" r:id="rId58"/>
    <p:sldId id="417" r:id="rId59"/>
    <p:sldId id="418" r:id="rId60"/>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56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us Slater" initials="MS" lastIdx="2" clrIdx="0">
    <p:extLst>
      <p:ext uri="{19B8F6BF-5375-455C-9EA6-DF929625EA0E}">
        <p15:presenceInfo xmlns:p15="http://schemas.microsoft.com/office/powerpoint/2012/main" userId="S-1-5-21-1960408961-362288127-725345543-284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524" autoAdjust="0"/>
    <p:restoredTop sz="95742" autoAdjust="0"/>
  </p:normalViewPr>
  <p:slideViewPr>
    <p:cSldViewPr snapToGrid="0">
      <p:cViewPr varScale="1">
        <p:scale>
          <a:sx n="118" d="100"/>
          <a:sy n="118" d="100"/>
        </p:scale>
        <p:origin x="1788" y="102"/>
      </p:cViewPr>
      <p:guideLst>
        <p:guide orient="horz" pos="2160"/>
        <p:guide pos="25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400" b="1" i="0" u="none" strike="noStrike" kern="1200" cap="all" spc="120" normalizeH="0" baseline="0" dirty="0" smtClean="0">
                <a:solidFill>
                  <a:schemeClr val="tx1"/>
                </a:solidFill>
                <a:latin typeface="+mn-lt"/>
                <a:ea typeface="Roboto Condensed Light" panose="02000000000000000000" pitchFamily="2" charset="0"/>
                <a:cs typeface="+mn-cs"/>
              </a:defRPr>
            </a:pPr>
            <a:r>
              <a:rPr lang="en-US" sz="1200" b="1" kern="1200" dirty="0">
                <a:solidFill>
                  <a:schemeClr val="tx1"/>
                </a:solidFill>
                <a:latin typeface="+mj-lt"/>
                <a:ea typeface="Roboto Condensed Light" panose="02000000000000000000" pitchFamily="2" charset="0"/>
                <a:cs typeface="+mn-cs"/>
              </a:rPr>
              <a:t>How much is a consumer willing to pay for a Desk?</a:t>
            </a:r>
          </a:p>
        </c:rich>
      </c:tx>
      <c:layout>
        <c:manualLayout>
          <c:xMode val="edge"/>
          <c:yMode val="edge"/>
          <c:x val="0.16529407399030238"/>
          <c:y val="1.0001974746842963E-2"/>
        </c:manualLayout>
      </c:layout>
      <c:overlay val="0"/>
      <c:spPr>
        <a:noFill/>
        <a:ln>
          <a:noFill/>
        </a:ln>
        <a:effectLst/>
      </c:spPr>
      <c:txPr>
        <a:bodyPr rot="0" spcFirstLastPara="1" vertOverflow="ellipsis" vert="horz" wrap="square" anchor="ctr" anchorCtr="1"/>
        <a:lstStyle/>
        <a:p>
          <a:pPr>
            <a:defRPr lang="en-US" sz="1400" b="1" i="0" u="none" strike="noStrike" kern="1200" cap="all" spc="120" normalizeH="0" baseline="0" dirty="0" smtClean="0">
              <a:solidFill>
                <a:schemeClr val="tx1"/>
              </a:solidFill>
              <a:latin typeface="+mn-lt"/>
              <a:ea typeface="Roboto Condensed Light" panose="02000000000000000000" pitchFamily="2" charset="0"/>
              <a:cs typeface="+mn-cs"/>
            </a:defRPr>
          </a:pPr>
          <a:endParaRPr lang="en-US"/>
        </a:p>
      </c:txPr>
    </c:title>
    <c:autoTitleDeleted val="0"/>
    <c:plotArea>
      <c:layout/>
      <c:barChart>
        <c:barDir val="col"/>
        <c:grouping val="percentStacked"/>
        <c:varyColors val="0"/>
        <c:ser>
          <c:idx val="0"/>
          <c:order val="0"/>
          <c:tx>
            <c:strRef>
              <c:f>Sheet1!$B$1</c:f>
              <c:strCache>
                <c:ptCount val="1"/>
                <c:pt idx="0">
                  <c:v>$50 </c:v>
                </c:pt>
              </c:strCache>
            </c:strRef>
          </c:tx>
          <c:spPr>
            <a:solidFill>
              <a:schemeClr val="accent1"/>
            </a:solidFill>
            <a:ln>
              <a:noFill/>
            </a:ln>
            <a:effectLst/>
          </c:spPr>
          <c:invertIfNegative val="0"/>
          <c:dLbls>
            <c:dLbl>
              <c:idx val="0"/>
              <c:tx>
                <c:rich>
                  <a:bodyPr/>
                  <a:lstStyle/>
                  <a:p>
                    <a:fld id="{D31719B8-6113-4307-8789-166C84C41ED2}" type="VALUE">
                      <a:rPr lang="en-US" smtClean="0"/>
                      <a:pPr/>
                      <a:t>[VALUE]</a:t>
                    </a:fld>
                    <a:r>
                      <a:rPr lang="en-US" dirty="0"/>
                      <a:t>%</a:t>
                    </a:r>
                  </a:p>
                </c:rich>
              </c:tx>
              <c:dLblPos val="ct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0-7F82-4738-82E9-845AFF939E7C}"/>
                </c:ext>
                <c:ext xmlns:c15="http://schemas.microsoft.com/office/drawing/2012/chart" uri="{CE6537A1-D6FC-4f65-9D91-7224C49458BB}">
                  <c15:dlblFieldTable/>
                  <c15:showDataLabelsRange val="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c:f>
              <c:strCache>
                <c:ptCount val="1"/>
                <c:pt idx="0">
                  <c:v>Dollar Value</c:v>
                </c:pt>
              </c:strCache>
            </c:strRef>
          </c:cat>
          <c:val>
            <c:numRef>
              <c:f>Sheet1!$B$2</c:f>
              <c:numCache>
                <c:formatCode>General</c:formatCode>
                <c:ptCount val="1"/>
                <c:pt idx="0">
                  <c:v>32.799999999999997</c:v>
                </c:pt>
              </c:numCache>
            </c:numRef>
          </c:val>
          <c:extLst xmlns:c16r2="http://schemas.microsoft.com/office/drawing/2015/06/chart">
            <c:ext xmlns:c16="http://schemas.microsoft.com/office/drawing/2014/chart" uri="{C3380CC4-5D6E-409C-BE32-E72D297353CC}">
              <c16:uniqueId val="{00000001-7F82-4738-82E9-845AFF939E7C}"/>
            </c:ext>
          </c:extLst>
        </c:ser>
        <c:ser>
          <c:idx val="1"/>
          <c:order val="1"/>
          <c:tx>
            <c:strRef>
              <c:f>Sheet1!$C$1</c:f>
              <c:strCache>
                <c:ptCount val="1"/>
                <c:pt idx="0">
                  <c:v>$50 - $100</c:v>
                </c:pt>
              </c:strCache>
            </c:strRef>
          </c:tx>
          <c:spPr>
            <a:solidFill>
              <a:schemeClr val="accent2"/>
            </a:solidFill>
            <a:ln>
              <a:noFill/>
            </a:ln>
            <a:effectLst/>
          </c:spPr>
          <c:invertIfNegative val="0"/>
          <c:dLbls>
            <c:dLbl>
              <c:idx val="0"/>
              <c:tx>
                <c:rich>
                  <a:bodyPr/>
                  <a:lstStyle/>
                  <a:p>
                    <a:fld id="{F1E381BF-AA06-4F35-B4F7-5AD677620551}" type="VALUE">
                      <a:rPr lang="en-US" smtClean="0"/>
                      <a:pPr/>
                      <a:t>[VALUE]</a:t>
                    </a:fld>
                    <a:r>
                      <a:rPr lang="en-US" dirty="0"/>
                      <a:t>%</a:t>
                    </a:r>
                  </a:p>
                </c:rich>
              </c:tx>
              <c:dLblPos val="ct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2-7F82-4738-82E9-845AFF939E7C}"/>
                </c:ext>
                <c:ext xmlns:c15="http://schemas.microsoft.com/office/drawing/2012/chart" uri="{CE6537A1-D6FC-4f65-9D91-7224C49458BB}">
                  <c15:dlblFieldTable/>
                  <c15:showDataLabelsRange val="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c:f>
              <c:strCache>
                <c:ptCount val="1"/>
                <c:pt idx="0">
                  <c:v>Dollar Value</c:v>
                </c:pt>
              </c:strCache>
            </c:strRef>
          </c:cat>
          <c:val>
            <c:numRef>
              <c:f>Sheet1!$C$2</c:f>
              <c:numCache>
                <c:formatCode>General</c:formatCode>
                <c:ptCount val="1"/>
                <c:pt idx="0">
                  <c:v>23.6</c:v>
                </c:pt>
              </c:numCache>
            </c:numRef>
          </c:val>
          <c:extLst xmlns:c16r2="http://schemas.microsoft.com/office/drawing/2015/06/chart">
            <c:ext xmlns:c16="http://schemas.microsoft.com/office/drawing/2014/chart" uri="{C3380CC4-5D6E-409C-BE32-E72D297353CC}">
              <c16:uniqueId val="{00000003-7F82-4738-82E9-845AFF939E7C}"/>
            </c:ext>
          </c:extLst>
        </c:ser>
        <c:ser>
          <c:idx val="2"/>
          <c:order val="2"/>
          <c:tx>
            <c:strRef>
              <c:f>Sheet1!$D$1</c:f>
              <c:strCache>
                <c:ptCount val="1"/>
                <c:pt idx="0">
                  <c:v>$150+</c:v>
                </c:pt>
              </c:strCache>
            </c:strRef>
          </c:tx>
          <c:spPr>
            <a:solidFill>
              <a:schemeClr val="accent3"/>
            </a:solidFill>
            <a:ln>
              <a:noFill/>
            </a:ln>
            <a:effectLst/>
          </c:spPr>
          <c:invertIfNegative val="0"/>
          <c:dLbls>
            <c:dLbl>
              <c:idx val="0"/>
              <c:tx>
                <c:rich>
                  <a:bodyPr/>
                  <a:lstStyle/>
                  <a:p>
                    <a:fld id="{A1B61A59-5BEA-4DC3-8294-A318DA0C3A67}" type="VALUE">
                      <a:rPr lang="en-US" smtClean="0"/>
                      <a:pPr/>
                      <a:t>[VALUE]</a:t>
                    </a:fld>
                    <a:r>
                      <a:rPr lang="en-US" dirty="0"/>
                      <a:t>%</a:t>
                    </a:r>
                  </a:p>
                </c:rich>
              </c:tx>
              <c:dLblPos val="ct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4-7F82-4738-82E9-845AFF939E7C}"/>
                </c:ext>
                <c:ext xmlns:c15="http://schemas.microsoft.com/office/drawing/2012/chart" uri="{CE6537A1-D6FC-4f65-9D91-7224C49458BB}">
                  <c15:dlblFieldTable/>
                  <c15:showDataLabelsRange val="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c:f>
              <c:strCache>
                <c:ptCount val="1"/>
                <c:pt idx="0">
                  <c:v>Dollar Value</c:v>
                </c:pt>
              </c:strCache>
            </c:strRef>
          </c:cat>
          <c:val>
            <c:numRef>
              <c:f>Sheet1!$D$2</c:f>
              <c:numCache>
                <c:formatCode>General</c:formatCode>
                <c:ptCount val="1"/>
                <c:pt idx="0">
                  <c:v>25</c:v>
                </c:pt>
              </c:numCache>
            </c:numRef>
          </c:val>
          <c:extLst xmlns:c16r2="http://schemas.microsoft.com/office/drawing/2015/06/chart">
            <c:ext xmlns:c16="http://schemas.microsoft.com/office/drawing/2014/chart" uri="{C3380CC4-5D6E-409C-BE32-E72D297353CC}">
              <c16:uniqueId val="{00000005-7F82-4738-82E9-845AFF939E7C}"/>
            </c:ext>
          </c:extLst>
        </c:ser>
        <c:ser>
          <c:idx val="3"/>
          <c:order val="3"/>
          <c:tx>
            <c:strRef>
              <c:f>Sheet1!$E$1</c:f>
              <c:strCache>
                <c:ptCount val="1"/>
                <c:pt idx="0">
                  <c:v>$300+</c:v>
                </c:pt>
              </c:strCache>
            </c:strRef>
          </c:tx>
          <c:spPr>
            <a:solidFill>
              <a:schemeClr val="accent4"/>
            </a:solidFill>
            <a:ln>
              <a:noFill/>
            </a:ln>
            <a:effectLst/>
          </c:spPr>
          <c:invertIfNegative val="0"/>
          <c:dLbls>
            <c:dLbl>
              <c:idx val="0"/>
              <c:tx>
                <c:rich>
                  <a:bodyPr/>
                  <a:lstStyle/>
                  <a:p>
                    <a:fld id="{53057F61-3265-4F69-AE49-5B55DC0DAAB3}" type="VALUE">
                      <a:rPr lang="en-US" smtClean="0"/>
                      <a:pPr/>
                      <a:t>[VALUE]</a:t>
                    </a:fld>
                    <a:r>
                      <a:rPr lang="en-US" dirty="0"/>
                      <a:t>%</a:t>
                    </a:r>
                  </a:p>
                </c:rich>
              </c:tx>
              <c:dLblPos val="ct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6-7F82-4738-82E9-845AFF939E7C}"/>
                </c:ext>
                <c:ext xmlns:c15="http://schemas.microsoft.com/office/drawing/2012/chart" uri="{CE6537A1-D6FC-4f65-9D91-7224C49458BB}">
                  <c15:dlblFieldTable/>
                  <c15:showDataLabelsRange val="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c:f>
              <c:strCache>
                <c:ptCount val="1"/>
                <c:pt idx="0">
                  <c:v>Dollar Value</c:v>
                </c:pt>
              </c:strCache>
            </c:strRef>
          </c:cat>
          <c:val>
            <c:numRef>
              <c:f>Sheet1!$E$2</c:f>
              <c:numCache>
                <c:formatCode>General</c:formatCode>
                <c:ptCount val="1"/>
                <c:pt idx="0">
                  <c:v>7</c:v>
                </c:pt>
              </c:numCache>
            </c:numRef>
          </c:val>
          <c:extLst xmlns:c16r2="http://schemas.microsoft.com/office/drawing/2015/06/chart">
            <c:ext xmlns:c16="http://schemas.microsoft.com/office/drawing/2014/chart" uri="{C3380CC4-5D6E-409C-BE32-E72D297353CC}">
              <c16:uniqueId val="{00000007-7F82-4738-82E9-845AFF939E7C}"/>
            </c:ext>
          </c:extLst>
        </c:ser>
        <c:dLbls>
          <c:dLblPos val="ctr"/>
          <c:showLegendKey val="0"/>
          <c:showVal val="1"/>
          <c:showCatName val="0"/>
          <c:showSerName val="0"/>
          <c:showPercent val="0"/>
          <c:showBubbleSize val="0"/>
        </c:dLbls>
        <c:gapWidth val="79"/>
        <c:overlap val="100"/>
        <c:axId val="247998648"/>
        <c:axId val="248001392"/>
      </c:barChart>
      <c:catAx>
        <c:axId val="2479986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248001392"/>
        <c:crosses val="autoZero"/>
        <c:auto val="1"/>
        <c:lblAlgn val="ctr"/>
        <c:lblOffset val="100"/>
        <c:noMultiLvlLbl val="0"/>
      </c:catAx>
      <c:valAx>
        <c:axId val="248001392"/>
        <c:scaling>
          <c:orientation val="minMax"/>
        </c:scaling>
        <c:delete val="1"/>
        <c:axPos val="l"/>
        <c:numFmt formatCode="0%" sourceLinked="1"/>
        <c:majorTickMark val="none"/>
        <c:minorTickMark val="none"/>
        <c:tickLblPos val="nextTo"/>
        <c:crossAx val="24799864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18-08-03T18:05:27.344" idx="1">
    <p:pos x="10" y="10"/>
    <p:text/>
    <p:extLst>
      <p:ext uri="{C676402C-5697-4E1C-873F-D02D1690AC5C}">
        <p15:threadingInfo xmlns:p15="http://schemas.microsoft.com/office/powerpoint/2012/main" timeZoneBias="420"/>
      </p:ext>
    </p:extLst>
  </p:cm>
  <p:cm authorId="1" dt="2018-08-03T18:05:29.613" idx="2">
    <p:pos x="895" y="2773"/>
    <p:text>Fix this VIVO Logo</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1FCC38D2-6F2C-444C-9DC8-64BA2201CBBD}" type="datetimeFigureOut">
              <a:rPr lang="en-US" smtClean="0"/>
              <a:t>9/14/2018</a:t>
            </a:fld>
            <a:endParaRPr lang="en-US" dirty="0"/>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53E87946-BDD9-4049-A1F3-2523CA77778A}" type="slidenum">
              <a:rPr lang="en-US" smtClean="0"/>
              <a:t>‹#›</a:t>
            </a:fld>
            <a:endParaRPr lang="en-US" dirty="0"/>
          </a:p>
        </p:txBody>
      </p:sp>
    </p:spTree>
    <p:extLst>
      <p:ext uri="{BB962C8B-B14F-4D97-AF65-F5344CB8AC3E}">
        <p14:creationId xmlns:p14="http://schemas.microsoft.com/office/powerpoint/2010/main" val="2438992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E87946-BDD9-4049-A1F3-2523CA77778A}" type="slidenum">
              <a:rPr lang="en-US" smtClean="0"/>
              <a:t>12</a:t>
            </a:fld>
            <a:endParaRPr lang="en-US" dirty="0"/>
          </a:p>
        </p:txBody>
      </p:sp>
    </p:spTree>
    <p:extLst>
      <p:ext uri="{BB962C8B-B14F-4D97-AF65-F5344CB8AC3E}">
        <p14:creationId xmlns:p14="http://schemas.microsoft.com/office/powerpoint/2010/main" val="3832434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E87946-BDD9-4049-A1F3-2523CA77778A}" type="slidenum">
              <a:rPr lang="en-US" smtClean="0"/>
              <a:t>13</a:t>
            </a:fld>
            <a:endParaRPr lang="en-US"/>
          </a:p>
        </p:txBody>
      </p:sp>
    </p:spTree>
    <p:extLst>
      <p:ext uri="{BB962C8B-B14F-4D97-AF65-F5344CB8AC3E}">
        <p14:creationId xmlns:p14="http://schemas.microsoft.com/office/powerpoint/2010/main" val="110495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E87946-BDD9-4049-A1F3-2523CA77778A}" type="slidenum">
              <a:rPr lang="en-US" smtClean="0"/>
              <a:t>15</a:t>
            </a:fld>
            <a:endParaRPr lang="en-US"/>
          </a:p>
        </p:txBody>
      </p:sp>
    </p:spTree>
    <p:extLst>
      <p:ext uri="{BB962C8B-B14F-4D97-AF65-F5344CB8AC3E}">
        <p14:creationId xmlns:p14="http://schemas.microsoft.com/office/powerpoint/2010/main" val="3208976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3E87946-BDD9-4049-A1F3-2523CA77778A}" type="slidenum">
              <a:rPr lang="en-US" smtClean="0"/>
              <a:t>48</a:t>
            </a:fld>
            <a:endParaRPr lang="en-US" dirty="0"/>
          </a:p>
        </p:txBody>
      </p:sp>
    </p:spTree>
    <p:extLst>
      <p:ext uri="{BB962C8B-B14F-4D97-AF65-F5344CB8AC3E}">
        <p14:creationId xmlns:p14="http://schemas.microsoft.com/office/powerpoint/2010/main" val="838150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A0E5468-F056-4613-A3DD-829BC76226C9}" type="datetimeFigureOut">
              <a:rPr lang="en-US" smtClean="0"/>
              <a:t>9/14/2018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5D5AE89-F9B3-4C31-A598-36F23EC54910}" type="slidenum">
              <a:rPr lang="en-US" smtClean="0"/>
              <a:t>‹#›</a:t>
            </a:fld>
            <a:endParaRPr lang="en-US" dirty="0"/>
          </a:p>
        </p:txBody>
      </p:sp>
    </p:spTree>
    <p:extLst>
      <p:ext uri="{BB962C8B-B14F-4D97-AF65-F5344CB8AC3E}">
        <p14:creationId xmlns:p14="http://schemas.microsoft.com/office/powerpoint/2010/main" val="3957667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0E5468-F056-4613-A3DD-829BC76226C9}" type="datetimeFigureOut">
              <a:rPr lang="en-US" smtClean="0"/>
              <a:t>9/14/2018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5D5AE89-F9B3-4C31-A598-36F23EC54910}" type="slidenum">
              <a:rPr lang="en-US" smtClean="0"/>
              <a:t>‹#›</a:t>
            </a:fld>
            <a:endParaRPr lang="en-US" dirty="0"/>
          </a:p>
        </p:txBody>
      </p:sp>
    </p:spTree>
    <p:extLst>
      <p:ext uri="{BB962C8B-B14F-4D97-AF65-F5344CB8AC3E}">
        <p14:creationId xmlns:p14="http://schemas.microsoft.com/office/powerpoint/2010/main" val="1979929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0E5468-F056-4613-A3DD-829BC76226C9}" type="datetimeFigureOut">
              <a:rPr lang="en-US" smtClean="0"/>
              <a:t>9/14/2018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5D5AE89-F9B3-4C31-A598-36F23EC54910}" type="slidenum">
              <a:rPr lang="en-US" smtClean="0"/>
              <a:t>‹#›</a:t>
            </a:fld>
            <a:endParaRPr lang="en-US" dirty="0"/>
          </a:p>
        </p:txBody>
      </p:sp>
    </p:spTree>
    <p:extLst>
      <p:ext uri="{BB962C8B-B14F-4D97-AF65-F5344CB8AC3E}">
        <p14:creationId xmlns:p14="http://schemas.microsoft.com/office/powerpoint/2010/main" val="27711847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4245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83372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99877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A0E5468-F056-4613-A3DD-829BC76226C9}" type="datetimeFigureOut">
              <a:rPr lang="en-US" smtClean="0">
                <a:solidFill>
                  <a:prstClr val="black">
                    <a:tint val="75000"/>
                  </a:prstClr>
                </a:solidFill>
              </a:rPr>
              <a:pPr/>
              <a:t>9/14/2018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5D5AE89-F9B3-4C31-A598-36F23EC5491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09957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0E5468-F056-4613-A3DD-829BC76226C9}" type="datetimeFigureOut">
              <a:rPr lang="en-US" smtClean="0">
                <a:solidFill>
                  <a:prstClr val="black">
                    <a:tint val="75000"/>
                  </a:prstClr>
                </a:solidFill>
              </a:rPr>
              <a:pPr/>
              <a:t>9/14/2018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5D5AE89-F9B3-4C31-A598-36F23EC5491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923584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0E5468-F056-4613-A3DD-829BC76226C9}" type="datetimeFigureOut">
              <a:rPr lang="en-US" smtClean="0">
                <a:solidFill>
                  <a:prstClr val="black">
                    <a:tint val="75000"/>
                  </a:prstClr>
                </a:solidFill>
              </a:rPr>
              <a:pPr/>
              <a:t>9/14/2018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5D5AE89-F9B3-4C31-A598-36F23EC5491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1505727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A0E5468-F056-4613-A3DD-829BC76226C9}" type="datetimeFigureOut">
              <a:rPr lang="en-US" smtClean="0">
                <a:solidFill>
                  <a:prstClr val="black">
                    <a:tint val="75000"/>
                  </a:prstClr>
                </a:solidFill>
              </a:rPr>
              <a:pPr/>
              <a:t>9/14/2018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5D5AE89-F9B3-4C31-A598-36F23EC5491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675956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A0E5468-F056-4613-A3DD-829BC76226C9}" type="datetimeFigureOut">
              <a:rPr lang="en-US" smtClean="0">
                <a:solidFill>
                  <a:prstClr val="black">
                    <a:tint val="75000"/>
                  </a:prstClr>
                </a:solidFill>
              </a:rPr>
              <a:pPr/>
              <a:t>9/14/2018</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5D5AE89-F9B3-4C31-A598-36F23EC5491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095114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0E5468-F056-4613-A3DD-829BC76226C9}" type="datetimeFigureOut">
              <a:rPr lang="en-US" smtClean="0"/>
              <a:t>9/14/2018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5D5AE89-F9B3-4C31-A598-36F23EC54910}" type="slidenum">
              <a:rPr lang="en-US" smtClean="0"/>
              <a:t>‹#›</a:t>
            </a:fld>
            <a:endParaRPr lang="en-US" dirty="0"/>
          </a:p>
        </p:txBody>
      </p:sp>
    </p:spTree>
    <p:extLst>
      <p:ext uri="{BB962C8B-B14F-4D97-AF65-F5344CB8AC3E}">
        <p14:creationId xmlns:p14="http://schemas.microsoft.com/office/powerpoint/2010/main" val="38759922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A0E5468-F056-4613-A3DD-829BC76226C9}" type="datetimeFigureOut">
              <a:rPr lang="en-US" smtClean="0">
                <a:solidFill>
                  <a:prstClr val="black">
                    <a:tint val="75000"/>
                  </a:prstClr>
                </a:solidFill>
              </a:rPr>
              <a:pPr/>
              <a:t>9/14/2018</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5D5AE89-F9B3-4C31-A598-36F23EC5491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688100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0E5468-F056-4613-A3DD-829BC76226C9}" type="datetimeFigureOut">
              <a:rPr lang="en-US" smtClean="0">
                <a:solidFill>
                  <a:prstClr val="black">
                    <a:tint val="75000"/>
                  </a:prstClr>
                </a:solidFill>
              </a:rPr>
              <a:pPr/>
              <a:t>9/14/2018</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5D5AE89-F9B3-4C31-A598-36F23EC5491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1453222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0E5468-F056-4613-A3DD-829BC76226C9}" type="datetimeFigureOut">
              <a:rPr lang="en-US" smtClean="0">
                <a:solidFill>
                  <a:prstClr val="black">
                    <a:tint val="75000"/>
                  </a:prstClr>
                </a:solidFill>
              </a:rPr>
              <a:pPr/>
              <a:t>9/14/2018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5D5AE89-F9B3-4C31-A598-36F23EC5491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2822914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0E5468-F056-4613-A3DD-829BC76226C9}" type="datetimeFigureOut">
              <a:rPr lang="en-US" smtClean="0">
                <a:solidFill>
                  <a:prstClr val="black">
                    <a:tint val="75000"/>
                  </a:prstClr>
                </a:solidFill>
              </a:rPr>
              <a:pPr/>
              <a:t>9/14/2018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5D5AE89-F9B3-4C31-A598-36F23EC5491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9091270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0E5468-F056-4613-A3DD-829BC76226C9}" type="datetimeFigureOut">
              <a:rPr lang="en-US" smtClean="0">
                <a:solidFill>
                  <a:prstClr val="black">
                    <a:tint val="75000"/>
                  </a:prstClr>
                </a:solidFill>
              </a:rPr>
              <a:pPr/>
              <a:t>9/14/2018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5D5AE89-F9B3-4C31-A598-36F23EC5491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176431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0E5468-F056-4613-A3DD-829BC76226C9}" type="datetimeFigureOut">
              <a:rPr lang="en-US" smtClean="0">
                <a:solidFill>
                  <a:prstClr val="black">
                    <a:tint val="75000"/>
                  </a:prstClr>
                </a:solidFill>
              </a:rPr>
              <a:pPr/>
              <a:t>9/14/2018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5D5AE89-F9B3-4C31-A598-36F23EC5491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2412634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57397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2815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70610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0E5468-F056-4613-A3DD-829BC76226C9}" type="datetimeFigureOut">
              <a:rPr lang="en-US" smtClean="0"/>
              <a:t>9/14/2018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5D5AE89-F9B3-4C31-A598-36F23EC54910}" type="slidenum">
              <a:rPr lang="en-US" smtClean="0"/>
              <a:t>‹#›</a:t>
            </a:fld>
            <a:endParaRPr lang="en-US" dirty="0"/>
          </a:p>
        </p:txBody>
      </p:sp>
    </p:spTree>
    <p:extLst>
      <p:ext uri="{BB962C8B-B14F-4D97-AF65-F5344CB8AC3E}">
        <p14:creationId xmlns:p14="http://schemas.microsoft.com/office/powerpoint/2010/main" val="160877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A0E5468-F056-4613-A3DD-829BC76226C9}" type="datetimeFigureOut">
              <a:rPr lang="en-US" smtClean="0"/>
              <a:t>9/14/2018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5D5AE89-F9B3-4C31-A598-36F23EC54910}" type="slidenum">
              <a:rPr lang="en-US" smtClean="0"/>
              <a:t>‹#›</a:t>
            </a:fld>
            <a:endParaRPr lang="en-US" dirty="0"/>
          </a:p>
        </p:txBody>
      </p:sp>
    </p:spTree>
    <p:extLst>
      <p:ext uri="{BB962C8B-B14F-4D97-AF65-F5344CB8AC3E}">
        <p14:creationId xmlns:p14="http://schemas.microsoft.com/office/powerpoint/2010/main" val="1598131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A0E5468-F056-4613-A3DD-829BC76226C9}" type="datetimeFigureOut">
              <a:rPr lang="en-US" smtClean="0"/>
              <a:t>9/14/2018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5D5AE89-F9B3-4C31-A598-36F23EC54910}" type="slidenum">
              <a:rPr lang="en-US" smtClean="0"/>
              <a:t>‹#›</a:t>
            </a:fld>
            <a:endParaRPr lang="en-US" dirty="0"/>
          </a:p>
        </p:txBody>
      </p:sp>
    </p:spTree>
    <p:extLst>
      <p:ext uri="{BB962C8B-B14F-4D97-AF65-F5344CB8AC3E}">
        <p14:creationId xmlns:p14="http://schemas.microsoft.com/office/powerpoint/2010/main" val="32057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A0E5468-F056-4613-A3DD-829BC76226C9}" type="datetimeFigureOut">
              <a:rPr lang="en-US" smtClean="0"/>
              <a:t>9/14/2018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5D5AE89-F9B3-4C31-A598-36F23EC54910}" type="slidenum">
              <a:rPr lang="en-US" smtClean="0"/>
              <a:t>‹#›</a:t>
            </a:fld>
            <a:endParaRPr lang="en-US" dirty="0"/>
          </a:p>
        </p:txBody>
      </p:sp>
    </p:spTree>
    <p:extLst>
      <p:ext uri="{BB962C8B-B14F-4D97-AF65-F5344CB8AC3E}">
        <p14:creationId xmlns:p14="http://schemas.microsoft.com/office/powerpoint/2010/main" val="769039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0E5468-F056-4613-A3DD-829BC76226C9}" type="datetimeFigureOut">
              <a:rPr lang="en-US" smtClean="0"/>
              <a:t>9/14/2018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5D5AE89-F9B3-4C31-A598-36F23EC54910}" type="slidenum">
              <a:rPr lang="en-US" smtClean="0"/>
              <a:t>‹#›</a:t>
            </a:fld>
            <a:endParaRPr lang="en-US" dirty="0"/>
          </a:p>
        </p:txBody>
      </p:sp>
    </p:spTree>
    <p:extLst>
      <p:ext uri="{BB962C8B-B14F-4D97-AF65-F5344CB8AC3E}">
        <p14:creationId xmlns:p14="http://schemas.microsoft.com/office/powerpoint/2010/main" val="2692726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0E5468-F056-4613-A3DD-829BC76226C9}" type="datetimeFigureOut">
              <a:rPr lang="en-US" smtClean="0"/>
              <a:t>9/14/2018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5D5AE89-F9B3-4C31-A598-36F23EC54910}" type="slidenum">
              <a:rPr lang="en-US" smtClean="0"/>
              <a:t>‹#›</a:t>
            </a:fld>
            <a:endParaRPr lang="en-US" dirty="0"/>
          </a:p>
        </p:txBody>
      </p:sp>
    </p:spTree>
    <p:extLst>
      <p:ext uri="{BB962C8B-B14F-4D97-AF65-F5344CB8AC3E}">
        <p14:creationId xmlns:p14="http://schemas.microsoft.com/office/powerpoint/2010/main" val="1622881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0E5468-F056-4613-A3DD-829BC76226C9}" type="datetimeFigureOut">
              <a:rPr lang="en-US" smtClean="0"/>
              <a:t>9/14/2018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5D5AE89-F9B3-4C31-A598-36F23EC54910}" type="slidenum">
              <a:rPr lang="en-US" smtClean="0"/>
              <a:t>‹#›</a:t>
            </a:fld>
            <a:endParaRPr lang="en-US" dirty="0"/>
          </a:p>
        </p:txBody>
      </p:sp>
    </p:spTree>
    <p:extLst>
      <p:ext uri="{BB962C8B-B14F-4D97-AF65-F5344CB8AC3E}">
        <p14:creationId xmlns:p14="http://schemas.microsoft.com/office/powerpoint/2010/main" val="3854692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0E5468-F056-4613-A3DD-829BC76226C9}" type="datetimeFigureOut">
              <a:rPr lang="en-US" smtClean="0"/>
              <a:t>9/14/2018</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D5AE89-F9B3-4C31-A598-36F23EC54910}" type="slidenum">
              <a:rPr lang="en-US" smtClean="0"/>
              <a:t>‹#›</a:t>
            </a:fld>
            <a:endParaRPr lang="en-US" dirty="0"/>
          </a:p>
        </p:txBody>
      </p:sp>
    </p:spTree>
    <p:extLst>
      <p:ext uri="{BB962C8B-B14F-4D97-AF65-F5344CB8AC3E}">
        <p14:creationId xmlns:p14="http://schemas.microsoft.com/office/powerpoint/2010/main" val="22713904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7" r:id="rId12"/>
    <p:sldLayoutId id="2147483688" r:id="rId13"/>
    <p:sldLayoutId id="214748368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0E5468-F056-4613-A3DD-829BC76226C9}" type="datetimeFigureOut">
              <a:rPr lang="en-US" smtClean="0">
                <a:solidFill>
                  <a:prstClr val="black">
                    <a:tint val="75000"/>
                  </a:prstClr>
                </a:solidFill>
              </a:rPr>
              <a:pPr/>
              <a:t>9/14/2018</a:t>
            </a:fld>
            <a:endParaRPr lang="en-US" dirty="0">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D5AE89-F9B3-4C31-A598-36F23EC5491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02571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png"/><Relationship Id="rId4" Type="http://schemas.openxmlformats.org/officeDocument/2006/relationships/image" Target="../media/image40.jpeg"/><Relationship Id="rId9" Type="http://schemas.openxmlformats.org/officeDocument/2006/relationships/image" Target="../media/image45.jpeg"/></Relationships>
</file>

<file path=ppt/slides/_rels/slide13.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46.jpeg"/><Relationship Id="rId7" Type="http://schemas.openxmlformats.org/officeDocument/2006/relationships/image" Target="../media/image5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 Id="rId9"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39.png"/><Relationship Id="rId7" Type="http://schemas.openxmlformats.org/officeDocument/2006/relationships/image" Target="../media/image53.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41.png"/><Relationship Id="rId4" Type="http://schemas.openxmlformats.org/officeDocument/2006/relationships/image" Target="../media/image44.png"/><Relationship Id="rId9"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5.jpeg"/><Relationship Id="rId7" Type="http://schemas.openxmlformats.org/officeDocument/2006/relationships/image" Target="../media/image59.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jpeg"/><Relationship Id="rId9"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3.jpe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67.png"/></Relationships>
</file>

<file path=ppt/slides/_rels/slide19.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8.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6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70.jpeg"/><Relationship Id="rId7" Type="http://schemas.openxmlformats.org/officeDocument/2006/relationships/image" Target="../media/image74.png"/><Relationship Id="rId2" Type="http://schemas.openxmlformats.org/officeDocument/2006/relationships/image" Target="../media/image69.jpe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jpe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24.png"/><Relationship Id="rId1" Type="http://schemas.openxmlformats.org/officeDocument/2006/relationships/slideLayout" Target="../slideLayouts/slideLayout13.xml"/><Relationship Id="rId4" Type="http://schemas.openxmlformats.org/officeDocument/2006/relationships/image" Target="../media/image78.png"/></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0.jp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2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3.png"/><Relationship Id="rId1" Type="http://schemas.openxmlformats.org/officeDocument/2006/relationships/slideLayout" Target="../slideLayouts/slideLayout14.xml"/><Relationship Id="rId5" Type="http://schemas.openxmlformats.org/officeDocument/2006/relationships/image" Target="../media/image78.png"/><Relationship Id="rId4" Type="http://schemas.openxmlformats.org/officeDocument/2006/relationships/image" Target="../media/image79.png"/></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3.wdp"/></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8.jpe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87.png"/></Relationships>
</file>

<file path=ppt/slides/_rels/slide32.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91.jpeg"/><Relationship Id="rId4" Type="http://schemas.openxmlformats.org/officeDocument/2006/relationships/image" Target="../media/image90.jpeg"/></Relationships>
</file>

<file path=ppt/slides/_rels/slide33.xml.rels><?xml version="1.0" encoding="UTF-8" standalone="yes"?>
<Relationships xmlns="http://schemas.openxmlformats.org/package/2006/relationships"><Relationship Id="rId3" Type="http://schemas.openxmlformats.org/officeDocument/2006/relationships/image" Target="../media/image93.jpeg"/><Relationship Id="rId7" Type="http://schemas.microsoft.com/office/2007/relationships/hdphoto" Target="../media/hdphoto4.wdp"/><Relationship Id="rId2" Type="http://schemas.openxmlformats.org/officeDocument/2006/relationships/image" Target="../media/image92.jpe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4.png"/><Relationship Id="rId4" Type="http://schemas.openxmlformats.org/officeDocument/2006/relationships/image" Target="../media/image94.jpeg"/></Relationships>
</file>

<file path=ppt/slides/_rels/slide34.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00.jpe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01.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3.jpe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4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2.jpe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4.png"/><Relationship Id="rId4" Type="http://schemas.openxmlformats.org/officeDocument/2006/relationships/image" Target="../media/image7.png"/><Relationship Id="rId9"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6.jpg"/><Relationship Id="rId4" Type="http://schemas.openxmlformats.org/officeDocument/2006/relationships/image" Target="../media/image15.jp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19.jp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hart" Target="../charts/chart1.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jpeg"/><Relationship Id="rId7" Type="http://schemas.openxmlformats.org/officeDocument/2006/relationships/image" Target="../media/image25.jpeg"/><Relationship Id="rId12" Type="http://schemas.openxmlformats.org/officeDocument/2006/relationships/image" Target="../media/image30.jpe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jpeg"/><Relationship Id="rId5" Type="http://schemas.openxmlformats.org/officeDocument/2006/relationships/image" Target="../media/image23.jpeg"/><Relationship Id="rId10" Type="http://schemas.openxmlformats.org/officeDocument/2006/relationships/image" Target="../media/image28.jpeg"/><Relationship Id="rId4" Type="http://schemas.openxmlformats.org/officeDocument/2006/relationships/image" Target="../media/image22.jpeg"/><Relationship Id="rId9" Type="http://schemas.openxmlformats.org/officeDocument/2006/relationships/image" Target="../media/image27.jpeg"/><Relationship Id="rId1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 </a:t>
            </a:r>
          </a:p>
        </p:txBody>
      </p:sp>
      <p:sp>
        <p:nvSpPr>
          <p:cNvPr id="5" name="TextBox 4"/>
          <p:cNvSpPr txBox="1"/>
          <p:nvPr/>
        </p:nvSpPr>
        <p:spPr>
          <a:xfrm>
            <a:off x="0" y="3509963"/>
            <a:ext cx="9144000" cy="830997"/>
          </a:xfrm>
          <a:prstGeom prst="rect">
            <a:avLst/>
          </a:prstGeom>
          <a:noFill/>
        </p:spPr>
        <p:txBody>
          <a:bodyPr wrap="square" rtlCol="0">
            <a:spAutoFit/>
          </a:bodyPr>
          <a:lstStyle/>
          <a:p>
            <a:pPr algn="ctr"/>
            <a:r>
              <a:rPr lang="en-US" sz="2400" dirty="0">
                <a:latin typeface="+mj-lt"/>
              </a:rPr>
              <a:t>Sit-Stand Solutions </a:t>
            </a:r>
          </a:p>
          <a:p>
            <a:pPr algn="ctr"/>
            <a:r>
              <a:rPr lang="en-US" sz="2400" dirty="0" smtClean="0">
                <a:latin typeface="+mj-lt"/>
              </a:rPr>
              <a:t>August 3, 2018</a:t>
            </a:r>
            <a:endParaRPr lang="en-US" sz="2400" dirty="0">
              <a:latin typeface="+mj-lt"/>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27300" y="1173175"/>
            <a:ext cx="4089400" cy="2285975"/>
          </a:xfrm>
          <a:prstGeom prst="rect">
            <a:avLst/>
          </a:prstGeom>
        </p:spPr>
      </p:pic>
    </p:spTree>
    <p:extLst>
      <p:ext uri="{BB962C8B-B14F-4D97-AF65-F5344CB8AC3E}">
        <p14:creationId xmlns:p14="http://schemas.microsoft.com/office/powerpoint/2010/main" val="3990123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r="8348"/>
          <a:stretch/>
        </p:blipFill>
        <p:spPr>
          <a:xfrm>
            <a:off x="3139217" y="975832"/>
            <a:ext cx="3013933" cy="2654387"/>
          </a:xfrm>
          <a:prstGeom prst="rect">
            <a:avLst/>
          </a:prstGeom>
        </p:spPr>
      </p:pic>
      <p:pic>
        <p:nvPicPr>
          <p:cNvPr id="9" name="Picture 8"/>
          <p:cNvPicPr>
            <a:picLocks noChangeAspect="1"/>
          </p:cNvPicPr>
          <p:nvPr/>
        </p:nvPicPr>
        <p:blipFill rotWithShape="1">
          <a:blip r:embed="rId3"/>
          <a:srcRect r="9086"/>
          <a:stretch/>
        </p:blipFill>
        <p:spPr>
          <a:xfrm>
            <a:off x="3139218" y="3872878"/>
            <a:ext cx="3013932" cy="2985122"/>
          </a:xfrm>
          <a:prstGeom prst="rect">
            <a:avLst/>
          </a:prstGeom>
        </p:spPr>
      </p:pic>
      <p:pic>
        <p:nvPicPr>
          <p:cNvPr id="7" name="Picture 6"/>
          <p:cNvPicPr>
            <a:picLocks noChangeAspect="1"/>
          </p:cNvPicPr>
          <p:nvPr/>
        </p:nvPicPr>
        <p:blipFill rotWithShape="1">
          <a:blip r:embed="rId4"/>
          <a:srcRect t="1797"/>
          <a:stretch/>
        </p:blipFill>
        <p:spPr>
          <a:xfrm>
            <a:off x="6571045" y="989092"/>
            <a:ext cx="2572955" cy="2947846"/>
          </a:xfrm>
          <a:prstGeom prst="rect">
            <a:avLst/>
          </a:prstGeom>
        </p:spPr>
      </p:pic>
      <p:pic>
        <p:nvPicPr>
          <p:cNvPr id="13" name="Picture 12"/>
          <p:cNvPicPr>
            <a:picLocks noChangeAspect="1"/>
          </p:cNvPicPr>
          <p:nvPr/>
        </p:nvPicPr>
        <p:blipFill rotWithShape="1">
          <a:blip r:embed="rId5"/>
          <a:srcRect t="5530" b="180"/>
          <a:stretch/>
        </p:blipFill>
        <p:spPr>
          <a:xfrm>
            <a:off x="0" y="975832"/>
            <a:ext cx="2730220" cy="2947846"/>
          </a:xfrm>
          <a:prstGeom prst="rect">
            <a:avLst/>
          </a:prstGeom>
        </p:spPr>
      </p:pic>
      <p:pic>
        <p:nvPicPr>
          <p:cNvPr id="15" name="Picture 14"/>
          <p:cNvPicPr>
            <a:picLocks noChangeAspect="1"/>
          </p:cNvPicPr>
          <p:nvPr/>
        </p:nvPicPr>
        <p:blipFill rotWithShape="1">
          <a:blip r:embed="rId6"/>
          <a:srcRect r="4592"/>
          <a:stretch/>
        </p:blipFill>
        <p:spPr>
          <a:xfrm>
            <a:off x="6571045" y="4188408"/>
            <a:ext cx="2572955" cy="2682850"/>
          </a:xfrm>
          <a:prstGeom prst="rect">
            <a:avLst/>
          </a:prstGeom>
        </p:spPr>
      </p:pic>
      <p:sp>
        <p:nvSpPr>
          <p:cNvPr id="4" name="TextBox 3"/>
          <p:cNvSpPr txBox="1"/>
          <p:nvPr/>
        </p:nvSpPr>
        <p:spPr>
          <a:xfrm>
            <a:off x="0" y="456813"/>
            <a:ext cx="9144000" cy="400110"/>
          </a:xfrm>
          <a:prstGeom prst="rect">
            <a:avLst/>
          </a:prstGeom>
          <a:noFill/>
        </p:spPr>
        <p:txBody>
          <a:bodyPr wrap="square" rtlCol="0">
            <a:spAutoFit/>
          </a:bodyPr>
          <a:lstStyle/>
          <a:p>
            <a:pPr algn="ctr"/>
            <a:r>
              <a:rPr lang="en-US" sz="2000" dirty="0">
                <a:latin typeface="+mj-lt"/>
              </a:rPr>
              <a:t>Design Trends</a:t>
            </a:r>
          </a:p>
        </p:txBody>
      </p:sp>
      <p:pic>
        <p:nvPicPr>
          <p:cNvPr id="12" name="Picture 11"/>
          <p:cNvPicPr>
            <a:picLocks noChangeAspect="1"/>
          </p:cNvPicPr>
          <p:nvPr/>
        </p:nvPicPr>
        <p:blipFill>
          <a:blip r:embed="rId7"/>
          <a:stretch>
            <a:fillRect/>
          </a:stretch>
        </p:blipFill>
        <p:spPr>
          <a:xfrm>
            <a:off x="0" y="4127781"/>
            <a:ext cx="2730219" cy="2730219"/>
          </a:xfrm>
          <a:prstGeom prst="rect">
            <a:avLst/>
          </a:prstGeom>
        </p:spPr>
      </p:pic>
      <p:pic>
        <p:nvPicPr>
          <p:cNvPr id="16" name="Picture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158" y="0"/>
            <a:ext cx="1653540" cy="924329"/>
          </a:xfrm>
          <a:prstGeom prst="rect">
            <a:avLst/>
          </a:prstGeom>
        </p:spPr>
      </p:pic>
    </p:spTree>
    <p:extLst>
      <p:ext uri="{BB962C8B-B14F-4D97-AF65-F5344CB8AC3E}">
        <p14:creationId xmlns:p14="http://schemas.microsoft.com/office/powerpoint/2010/main" val="3003300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856923"/>
            <a:ext cx="9144000" cy="707886"/>
          </a:xfrm>
          <a:prstGeom prst="rect">
            <a:avLst/>
          </a:prstGeom>
        </p:spPr>
        <p:txBody>
          <a:bodyPr wrap="square">
            <a:spAutoFit/>
          </a:bodyPr>
          <a:lstStyle/>
          <a:p>
            <a:pPr algn="ctr"/>
            <a:r>
              <a:rPr lang="da-DK" sz="4000" b="1" dirty="0">
                <a:latin typeface="+mj-lt"/>
                <a:cs typeface="Arial" panose="020B0604020202020204" pitchFamily="34" charset="0"/>
              </a:rPr>
              <a:t>Electric Standing Desks </a:t>
            </a:r>
            <a:endParaRPr lang="en-US" sz="4000" b="1" dirty="0">
              <a:latin typeface="+mj-lt"/>
              <a:cs typeface="Arial" panose="020B0604020202020204" pitchFamily="34" charset="0"/>
            </a:endParaRPr>
          </a:p>
        </p:txBody>
      </p:sp>
      <p:pic>
        <p:nvPicPr>
          <p:cNvPr id="2" name="Picture 1"/>
          <p:cNvPicPr>
            <a:picLocks noChangeAspect="1"/>
          </p:cNvPicPr>
          <p:nvPr/>
        </p:nvPicPr>
        <p:blipFill>
          <a:blip r:embed="rId2"/>
          <a:stretch>
            <a:fillRect/>
          </a:stretch>
        </p:blipFill>
        <p:spPr>
          <a:xfrm>
            <a:off x="2743200" y="1564809"/>
            <a:ext cx="3657599" cy="5155591"/>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58" y="0"/>
            <a:ext cx="1653540" cy="924329"/>
          </a:xfrm>
          <a:prstGeom prst="rect">
            <a:avLst/>
          </a:prstGeom>
        </p:spPr>
      </p:pic>
    </p:spTree>
    <p:extLst>
      <p:ext uri="{BB962C8B-B14F-4D97-AF65-F5344CB8AC3E}">
        <p14:creationId xmlns:p14="http://schemas.microsoft.com/office/powerpoint/2010/main" val="2717428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2860" y="976596"/>
            <a:ext cx="9144000" cy="400110"/>
          </a:xfrm>
          <a:prstGeom prst="rect">
            <a:avLst/>
          </a:prstGeom>
        </p:spPr>
        <p:txBody>
          <a:bodyPr wrap="square">
            <a:spAutoFit/>
          </a:bodyPr>
          <a:lstStyle/>
          <a:p>
            <a:pPr algn="ctr"/>
            <a:r>
              <a:rPr lang="en-US" sz="2000" dirty="0" smtClean="0">
                <a:latin typeface="+mj-lt"/>
                <a:cs typeface="Arial" panose="020B0604020202020204" pitchFamily="34" charset="0"/>
              </a:rPr>
              <a:t>AIRLIFT® </a:t>
            </a:r>
            <a:r>
              <a:rPr lang="en-US" sz="2000" dirty="0">
                <a:latin typeface="+mj-lt"/>
                <a:cs typeface="Arial" panose="020B0604020202020204" pitchFamily="34" charset="0"/>
              </a:rPr>
              <a:t>S2 </a:t>
            </a:r>
            <a:r>
              <a:rPr lang="en-US" sz="2000" dirty="0" smtClean="0">
                <a:latin typeface="+mj-lt"/>
                <a:cs typeface="Arial" panose="020B0604020202020204" pitchFamily="34" charset="0"/>
              </a:rPr>
              <a:t>Electric </a:t>
            </a:r>
            <a:r>
              <a:rPr lang="en-US" sz="2000" dirty="0">
                <a:latin typeface="+mj-lt"/>
                <a:cs typeface="Arial" panose="020B0604020202020204" pitchFamily="34" charset="0"/>
              </a:rPr>
              <a:t>Standing </a:t>
            </a:r>
            <a:r>
              <a:rPr lang="en-US" sz="2000" dirty="0" smtClean="0">
                <a:latin typeface="+mj-lt"/>
                <a:cs typeface="Arial" panose="020B0604020202020204" pitchFamily="34" charset="0"/>
              </a:rPr>
              <a:t>Desk</a:t>
            </a:r>
            <a:endParaRPr lang="en-US" sz="2000" dirty="0">
              <a:latin typeface="+mj-lt"/>
              <a:cs typeface="Arial" panose="020B0604020202020204" pitchFamily="34" charset="0"/>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75382" y="5119848"/>
            <a:ext cx="1537560" cy="1537560"/>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382" y="1524955"/>
            <a:ext cx="1531460" cy="1531460"/>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49127" y="3314520"/>
            <a:ext cx="1557715" cy="1557715"/>
          </a:xfrm>
          <a:prstGeom prst="rect">
            <a:avLst/>
          </a:prstGeom>
        </p:spPr>
      </p:pic>
      <p:sp>
        <p:nvSpPr>
          <p:cNvPr id="16" name="Rectangle 15"/>
          <p:cNvSpPr/>
          <p:nvPr/>
        </p:nvSpPr>
        <p:spPr>
          <a:xfrm>
            <a:off x="5287991" y="0"/>
            <a:ext cx="3856009" cy="523220"/>
          </a:xfrm>
          <a:prstGeom prst="rect">
            <a:avLst/>
          </a:prstGeom>
        </p:spPr>
        <p:txBody>
          <a:bodyPr wrap="square">
            <a:spAutoFit/>
          </a:bodyPr>
          <a:lstStyle/>
          <a:p>
            <a:pPr marL="0" lvl="1" algn="r"/>
            <a:r>
              <a:rPr lang="en-US" sz="1400" dirty="0">
                <a:solidFill>
                  <a:prstClr val="black"/>
                </a:solidFill>
                <a:latin typeface="+mj-lt"/>
                <a:cs typeface="Arial" panose="020B0604020202020204" pitchFamily="34" charset="0"/>
              </a:rPr>
              <a:t>Model : OFF65802</a:t>
            </a:r>
          </a:p>
          <a:p>
            <a:pPr marL="0" lvl="1" algn="r"/>
            <a:r>
              <a:rPr lang="en-US" sz="1400" dirty="0">
                <a:solidFill>
                  <a:prstClr val="black"/>
                </a:solidFill>
                <a:latin typeface="+mj-lt"/>
                <a:cs typeface="Arial" panose="020B0604020202020204" pitchFamily="34" charset="0"/>
              </a:rPr>
              <a:t>MSRP: $</a:t>
            </a:r>
            <a:r>
              <a:rPr lang="en-US" sz="1400" dirty="0" smtClean="0">
                <a:solidFill>
                  <a:prstClr val="black"/>
                </a:solidFill>
                <a:latin typeface="+mj-lt"/>
                <a:cs typeface="Arial" panose="020B0604020202020204" pitchFamily="34" charset="0"/>
              </a:rPr>
              <a:t>399.99</a:t>
            </a:r>
            <a:endParaRPr lang="en-US" sz="1400" dirty="0">
              <a:solidFill>
                <a:prstClr val="black"/>
              </a:solidFill>
              <a:latin typeface="+mj-lt"/>
              <a:cs typeface="Arial" panose="020B0604020202020204" pitchFamily="34" charset="0"/>
            </a:endParaRPr>
          </a:p>
        </p:txBody>
      </p:sp>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77736" y="1524955"/>
            <a:ext cx="1483902" cy="1483902"/>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77736" y="3340052"/>
            <a:ext cx="1505205" cy="1505205"/>
          </a:xfrm>
          <a:prstGeom prst="rect">
            <a:avLst/>
          </a:prstGeom>
        </p:spPr>
      </p:pic>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77736" y="5106576"/>
            <a:ext cx="1537560" cy="1537560"/>
          </a:xfrm>
          <a:prstGeom prst="rect">
            <a:avLst/>
          </a:prstGeom>
        </p:spPr>
      </p:pic>
      <p:pic>
        <p:nvPicPr>
          <p:cNvPr id="23" name="Picture 2" descr="https://dl.boxcloud.com/api/2.0/internal_files/204492188239/versions/216344765775/representations/jpg_paged_2048x2048/content/1.jpg?access_token=1!cyiWHqpHN4ELvUuqLm-TJsK2ox-Jc2j62FLitfywAadQTzKVYnmN_u7QrxPT1V2YnVbkDxTKnVG_bDSRlG784HsBjNeKc1NC-BjXDSYxicRZVmmJuJgeTsgZGGSuvWgzs_O5yivTC5nyPvWRA7HZyV6xGPS-2yyaB-MDoFBBIojgZKo_GsZn-vLIMj0WdxokO5kYmbscA1gHHlJXZQwEFxeraeiWg-bJTg59fEiVW6PiP8a6RIG7EfVwRXnGV3vAkvXqXCSnaOL4QwqE-JLT_5XlrHcGPVlxlFy2u0zl-I8OemLcyk7Gpuhwx91QWPOfO1e8Q7JGS04ZftVzOlKwSlKLYyBdJQQvamQctnJT_Nw69dnqkK6Sq757hmnOce6gtUxSa8umj4vZkIwZ&amp;box_client_name=box-content-preview&amp;box_client_version=1.4.2"/>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2247" t="10314" r="10753" b="8487"/>
          <a:stretch/>
        </p:blipFill>
        <p:spPr bwMode="auto">
          <a:xfrm>
            <a:off x="72703" y="1408825"/>
            <a:ext cx="5105033" cy="538356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2158" y="0"/>
            <a:ext cx="1653540" cy="924329"/>
          </a:xfrm>
          <a:prstGeom prst="rect">
            <a:avLst/>
          </a:prstGeom>
        </p:spPr>
      </p:pic>
    </p:spTree>
    <p:extLst>
      <p:ext uri="{BB962C8B-B14F-4D97-AF65-F5344CB8AC3E}">
        <p14:creationId xmlns:p14="http://schemas.microsoft.com/office/powerpoint/2010/main" val="2061855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rotWithShape="1">
          <a:blip r:embed="rId3" cstate="print">
            <a:extLst>
              <a:ext uri="{28A0092B-C50C-407E-A947-70E740481C1C}">
                <a14:useLocalDpi xmlns:a14="http://schemas.microsoft.com/office/drawing/2010/main" val="0"/>
              </a:ext>
            </a:extLst>
          </a:blip>
          <a:srcRect t="19427"/>
          <a:stretch/>
        </p:blipFill>
        <p:spPr>
          <a:xfrm>
            <a:off x="1829452" y="4432080"/>
            <a:ext cx="1858520" cy="1497469"/>
          </a:xfrm>
          <a:prstGeom prst="rect">
            <a:avLst/>
          </a:prstGeom>
        </p:spPr>
      </p:pic>
      <p:pic>
        <p:nvPicPr>
          <p:cNvPr id="37" name="Picture 36"/>
          <p:cNvPicPr>
            <a:picLocks noChangeAspect="1"/>
          </p:cNvPicPr>
          <p:nvPr/>
        </p:nvPicPr>
        <p:blipFill rotWithShape="1">
          <a:blip r:embed="rId4" cstate="print">
            <a:extLst>
              <a:ext uri="{28A0092B-C50C-407E-A947-70E740481C1C}">
                <a14:useLocalDpi xmlns:a14="http://schemas.microsoft.com/office/drawing/2010/main" val="0"/>
              </a:ext>
            </a:extLst>
          </a:blip>
          <a:srcRect t="19974"/>
          <a:stretch/>
        </p:blipFill>
        <p:spPr>
          <a:xfrm>
            <a:off x="3554500" y="4438519"/>
            <a:ext cx="1858520" cy="1487290"/>
          </a:xfrm>
          <a:prstGeom prst="rect">
            <a:avLst/>
          </a:prstGeom>
        </p:spPr>
      </p:pic>
      <p:pic>
        <p:nvPicPr>
          <p:cNvPr id="36" name="Picture 35"/>
          <p:cNvPicPr>
            <a:picLocks noChangeAspect="1"/>
          </p:cNvPicPr>
          <p:nvPr/>
        </p:nvPicPr>
        <p:blipFill rotWithShape="1">
          <a:blip r:embed="rId5" cstate="print">
            <a:extLst>
              <a:ext uri="{28A0092B-C50C-407E-A947-70E740481C1C}">
                <a14:useLocalDpi xmlns:a14="http://schemas.microsoft.com/office/drawing/2010/main" val="0"/>
              </a:ext>
            </a:extLst>
          </a:blip>
          <a:srcRect t="18879"/>
          <a:stretch/>
        </p:blipFill>
        <p:spPr>
          <a:xfrm>
            <a:off x="65405" y="4427775"/>
            <a:ext cx="1858520" cy="1507649"/>
          </a:xfrm>
          <a:prstGeom prst="rect">
            <a:avLst/>
          </a:prstGeom>
        </p:spPr>
      </p:pic>
      <p:sp>
        <p:nvSpPr>
          <p:cNvPr id="4" name="Rectangle 3"/>
          <p:cNvSpPr/>
          <p:nvPr/>
        </p:nvSpPr>
        <p:spPr>
          <a:xfrm>
            <a:off x="2148854" y="458601"/>
            <a:ext cx="6873415" cy="400110"/>
          </a:xfrm>
          <a:prstGeom prst="rect">
            <a:avLst/>
          </a:prstGeom>
        </p:spPr>
        <p:txBody>
          <a:bodyPr wrap="square">
            <a:spAutoFit/>
          </a:bodyPr>
          <a:lstStyle/>
          <a:p>
            <a:r>
              <a:rPr lang="en-US" sz="2000" dirty="0" smtClean="0">
                <a:latin typeface="+mj-lt"/>
                <a:cs typeface="Arial" panose="020B0604020202020204" pitchFamily="34" charset="0"/>
              </a:rPr>
              <a:t>AIRLIFT® S2 </a:t>
            </a:r>
            <a:r>
              <a:rPr lang="en-US" sz="2000" dirty="0">
                <a:latin typeface="+mj-lt"/>
                <a:cs typeface="Arial" panose="020B0604020202020204" pitchFamily="34" charset="0"/>
              </a:rPr>
              <a:t>Electric </a:t>
            </a:r>
            <a:r>
              <a:rPr lang="en-US" sz="2000" dirty="0" smtClean="0">
                <a:latin typeface="+mj-lt"/>
                <a:cs typeface="Arial" panose="020B0604020202020204" pitchFamily="34" charset="0"/>
              </a:rPr>
              <a:t>Standing Desk (BASE </a:t>
            </a:r>
            <a:r>
              <a:rPr lang="en-US" sz="2000" dirty="0">
                <a:latin typeface="+mj-lt"/>
                <a:cs typeface="Arial" panose="020B0604020202020204" pitchFamily="34" charset="0"/>
              </a:rPr>
              <a:t>+ TOP)</a:t>
            </a:r>
          </a:p>
        </p:txBody>
      </p:sp>
      <p:sp>
        <p:nvSpPr>
          <p:cNvPr id="8" name="Rectangle 7"/>
          <p:cNvSpPr/>
          <p:nvPr/>
        </p:nvSpPr>
        <p:spPr>
          <a:xfrm>
            <a:off x="241267" y="5864990"/>
            <a:ext cx="1431349" cy="784830"/>
          </a:xfrm>
          <a:prstGeom prst="rect">
            <a:avLst/>
          </a:prstGeom>
        </p:spPr>
        <p:txBody>
          <a:bodyPr wrap="square">
            <a:spAutoFit/>
          </a:bodyPr>
          <a:lstStyle/>
          <a:p>
            <a:pPr algn="ctr">
              <a:lnSpc>
                <a:spcPct val="150000"/>
              </a:lnSpc>
            </a:pPr>
            <a:r>
              <a:rPr lang="en-US" dirty="0">
                <a:solidFill>
                  <a:prstClr val="black"/>
                </a:solidFill>
                <a:latin typeface="Calibri Light" panose="020F0302020204030204"/>
              </a:rPr>
              <a:t>White/Black </a:t>
            </a:r>
            <a:r>
              <a:rPr lang="en-US" sz="1200" dirty="0">
                <a:latin typeface="+mj-lt"/>
              </a:rPr>
              <a:t>OFF65817</a:t>
            </a:r>
            <a:endParaRPr lang="en-US" sz="1400" dirty="0">
              <a:latin typeface="+mj-lt"/>
            </a:endParaRPr>
          </a:p>
        </p:txBody>
      </p:sp>
      <p:sp>
        <p:nvSpPr>
          <p:cNvPr id="13" name="Rectangle 12"/>
          <p:cNvSpPr/>
          <p:nvPr/>
        </p:nvSpPr>
        <p:spPr>
          <a:xfrm>
            <a:off x="3804154" y="5872190"/>
            <a:ext cx="1518702" cy="784830"/>
          </a:xfrm>
          <a:prstGeom prst="rect">
            <a:avLst/>
          </a:prstGeom>
        </p:spPr>
        <p:txBody>
          <a:bodyPr wrap="square">
            <a:spAutoFit/>
          </a:bodyPr>
          <a:lstStyle/>
          <a:p>
            <a:pPr algn="ctr">
              <a:lnSpc>
                <a:spcPct val="150000"/>
              </a:lnSpc>
            </a:pPr>
            <a:r>
              <a:rPr lang="en-US" dirty="0">
                <a:solidFill>
                  <a:prstClr val="black"/>
                </a:solidFill>
                <a:latin typeface="Calibri Light" panose="020F0302020204030204"/>
              </a:rPr>
              <a:t>White/Walnut</a:t>
            </a:r>
          </a:p>
          <a:p>
            <a:pPr algn="ctr">
              <a:lnSpc>
                <a:spcPct val="150000"/>
              </a:lnSpc>
            </a:pPr>
            <a:r>
              <a:rPr lang="en-US" sz="1200" dirty="0">
                <a:latin typeface="+mj-lt"/>
              </a:rPr>
              <a:t>OFF65825</a:t>
            </a:r>
          </a:p>
        </p:txBody>
      </p:sp>
      <p:sp>
        <p:nvSpPr>
          <p:cNvPr id="17" name="Rectangle 16"/>
          <p:cNvSpPr/>
          <p:nvPr/>
        </p:nvSpPr>
        <p:spPr>
          <a:xfrm>
            <a:off x="2008640" y="5872190"/>
            <a:ext cx="1428023" cy="784830"/>
          </a:xfrm>
          <a:prstGeom prst="rect">
            <a:avLst/>
          </a:prstGeom>
        </p:spPr>
        <p:txBody>
          <a:bodyPr wrap="square">
            <a:spAutoFit/>
          </a:bodyPr>
          <a:lstStyle/>
          <a:p>
            <a:pPr algn="ctr">
              <a:lnSpc>
                <a:spcPct val="150000"/>
              </a:lnSpc>
            </a:pPr>
            <a:r>
              <a:rPr lang="en-US" dirty="0">
                <a:solidFill>
                  <a:prstClr val="black"/>
                </a:solidFill>
                <a:latin typeface="Calibri Light" panose="020F0302020204030204"/>
              </a:rPr>
              <a:t>White/White </a:t>
            </a:r>
            <a:r>
              <a:rPr lang="en-US" sz="1200" dirty="0">
                <a:latin typeface="+mj-lt"/>
              </a:rPr>
              <a:t>OFF65821</a:t>
            </a:r>
            <a:endParaRPr lang="en-US" sz="1400" dirty="0">
              <a:latin typeface="+mj-lt"/>
            </a:endParaRPr>
          </a:p>
        </p:txBody>
      </p:sp>
      <p:pic>
        <p:nvPicPr>
          <p:cNvPr id="40" name="Picture 39"/>
          <p:cNvPicPr>
            <a:picLocks noChangeAspect="1"/>
          </p:cNvPicPr>
          <p:nvPr/>
        </p:nvPicPr>
        <p:blipFill rotWithShape="1">
          <a:blip r:embed="rId6" cstate="print">
            <a:extLst>
              <a:ext uri="{28A0092B-C50C-407E-A947-70E740481C1C}">
                <a14:useLocalDpi xmlns:a14="http://schemas.microsoft.com/office/drawing/2010/main" val="0"/>
              </a:ext>
            </a:extLst>
          </a:blip>
          <a:srcRect t="21081"/>
          <a:stretch/>
        </p:blipFill>
        <p:spPr>
          <a:xfrm>
            <a:off x="3638035" y="1732183"/>
            <a:ext cx="1774985" cy="1400798"/>
          </a:xfrm>
          <a:prstGeom prst="rect">
            <a:avLst/>
          </a:prstGeom>
        </p:spPr>
      </p:pic>
      <p:pic>
        <p:nvPicPr>
          <p:cNvPr id="41" name="Picture 40"/>
          <p:cNvPicPr>
            <a:picLocks noChangeAspect="1"/>
          </p:cNvPicPr>
          <p:nvPr/>
        </p:nvPicPr>
        <p:blipFill rotWithShape="1">
          <a:blip r:embed="rId7" cstate="print">
            <a:extLst>
              <a:ext uri="{28A0092B-C50C-407E-A947-70E740481C1C}">
                <a14:useLocalDpi xmlns:a14="http://schemas.microsoft.com/office/drawing/2010/main" val="0"/>
              </a:ext>
            </a:extLst>
          </a:blip>
          <a:srcRect t="20082"/>
          <a:stretch/>
        </p:blipFill>
        <p:spPr>
          <a:xfrm>
            <a:off x="20277" y="1731265"/>
            <a:ext cx="1781502" cy="1423741"/>
          </a:xfrm>
          <a:prstGeom prst="rect">
            <a:avLst/>
          </a:prstGeom>
        </p:spPr>
      </p:pic>
      <p:pic>
        <p:nvPicPr>
          <p:cNvPr id="43" name="Picture 42"/>
          <p:cNvPicPr>
            <a:picLocks noChangeAspect="1"/>
          </p:cNvPicPr>
          <p:nvPr/>
        </p:nvPicPr>
        <p:blipFill rotWithShape="1">
          <a:blip r:embed="rId8" cstate="print">
            <a:extLst>
              <a:ext uri="{28A0092B-C50C-407E-A947-70E740481C1C}">
                <a14:useLocalDpi xmlns:a14="http://schemas.microsoft.com/office/drawing/2010/main" val="0"/>
              </a:ext>
            </a:extLst>
          </a:blip>
          <a:srcRect t="20918"/>
          <a:stretch/>
        </p:blipFill>
        <p:spPr>
          <a:xfrm>
            <a:off x="1826196" y="1727866"/>
            <a:ext cx="1776788" cy="1405114"/>
          </a:xfrm>
          <a:prstGeom prst="rect">
            <a:avLst/>
          </a:prstGeom>
        </p:spPr>
      </p:pic>
      <p:sp>
        <p:nvSpPr>
          <p:cNvPr id="44" name="Rectangle 43"/>
          <p:cNvSpPr/>
          <p:nvPr/>
        </p:nvSpPr>
        <p:spPr>
          <a:xfrm>
            <a:off x="279370" y="3148641"/>
            <a:ext cx="1263316" cy="784830"/>
          </a:xfrm>
          <a:prstGeom prst="rect">
            <a:avLst/>
          </a:prstGeom>
        </p:spPr>
        <p:txBody>
          <a:bodyPr wrap="square">
            <a:spAutoFit/>
          </a:bodyPr>
          <a:lstStyle/>
          <a:p>
            <a:pPr lvl="0" algn="ctr">
              <a:lnSpc>
                <a:spcPct val="150000"/>
              </a:lnSpc>
            </a:pPr>
            <a:r>
              <a:rPr lang="en-US" dirty="0">
                <a:solidFill>
                  <a:prstClr val="black"/>
                </a:solidFill>
                <a:latin typeface="+mj-lt"/>
              </a:rPr>
              <a:t>Black/Black</a:t>
            </a:r>
          </a:p>
          <a:p>
            <a:pPr algn="ctr">
              <a:lnSpc>
                <a:spcPct val="150000"/>
              </a:lnSpc>
            </a:pPr>
            <a:r>
              <a:rPr lang="en-US" sz="1200" dirty="0">
                <a:latin typeface="+mj-lt"/>
              </a:rPr>
              <a:t>OFF65816</a:t>
            </a:r>
          </a:p>
        </p:txBody>
      </p:sp>
      <p:sp>
        <p:nvSpPr>
          <p:cNvPr id="45" name="Rectangle 44"/>
          <p:cNvSpPr/>
          <p:nvPr/>
        </p:nvSpPr>
        <p:spPr>
          <a:xfrm>
            <a:off x="2031878" y="3153730"/>
            <a:ext cx="1366214" cy="784830"/>
          </a:xfrm>
          <a:prstGeom prst="rect">
            <a:avLst/>
          </a:prstGeom>
        </p:spPr>
        <p:txBody>
          <a:bodyPr wrap="square">
            <a:spAutoFit/>
          </a:bodyPr>
          <a:lstStyle/>
          <a:p>
            <a:pPr lvl="0" algn="ctr">
              <a:lnSpc>
                <a:spcPct val="150000"/>
              </a:lnSpc>
            </a:pPr>
            <a:r>
              <a:rPr lang="en-US" dirty="0">
                <a:solidFill>
                  <a:prstClr val="black"/>
                </a:solidFill>
                <a:latin typeface="Calibri Light" panose="020F0302020204030204"/>
              </a:rPr>
              <a:t>Black/White</a:t>
            </a:r>
          </a:p>
          <a:p>
            <a:pPr algn="ctr">
              <a:lnSpc>
                <a:spcPct val="150000"/>
              </a:lnSpc>
            </a:pPr>
            <a:r>
              <a:rPr lang="en-US" sz="1200" dirty="0">
                <a:latin typeface="+mj-lt"/>
              </a:rPr>
              <a:t>OFF65820</a:t>
            </a:r>
          </a:p>
        </p:txBody>
      </p:sp>
      <p:sp>
        <p:nvSpPr>
          <p:cNvPr id="46" name="Rectangle 45"/>
          <p:cNvSpPr/>
          <p:nvPr/>
        </p:nvSpPr>
        <p:spPr>
          <a:xfrm>
            <a:off x="3807196" y="3153730"/>
            <a:ext cx="1436662" cy="784830"/>
          </a:xfrm>
          <a:prstGeom prst="rect">
            <a:avLst/>
          </a:prstGeom>
        </p:spPr>
        <p:txBody>
          <a:bodyPr wrap="square">
            <a:spAutoFit/>
          </a:bodyPr>
          <a:lstStyle/>
          <a:p>
            <a:pPr lvl="0" algn="ctr">
              <a:lnSpc>
                <a:spcPct val="150000"/>
              </a:lnSpc>
            </a:pPr>
            <a:r>
              <a:rPr lang="en-US" dirty="0">
                <a:solidFill>
                  <a:prstClr val="black"/>
                </a:solidFill>
                <a:latin typeface="Calibri Light" panose="020F0302020204030204"/>
              </a:rPr>
              <a:t>Black/Walnut</a:t>
            </a:r>
            <a:endParaRPr lang="en-US" sz="1200" dirty="0">
              <a:solidFill>
                <a:prstClr val="black"/>
              </a:solidFill>
              <a:latin typeface="Calibri Light" panose="020F0302020204030204"/>
            </a:endParaRPr>
          </a:p>
          <a:p>
            <a:pPr algn="ctr">
              <a:lnSpc>
                <a:spcPct val="150000"/>
              </a:lnSpc>
            </a:pPr>
            <a:r>
              <a:rPr lang="en-US" sz="1200" dirty="0">
                <a:latin typeface="+mj-lt"/>
              </a:rPr>
              <a:t>OFF65824</a:t>
            </a:r>
            <a:endParaRPr lang="en-US" sz="1400" dirty="0">
              <a:latin typeface="+mj-lt"/>
            </a:endParaRPr>
          </a:p>
        </p:txBody>
      </p:sp>
      <p:sp>
        <p:nvSpPr>
          <p:cNvPr id="48" name="TextBox 47"/>
          <p:cNvSpPr txBox="1"/>
          <p:nvPr/>
        </p:nvSpPr>
        <p:spPr>
          <a:xfrm>
            <a:off x="5452019" y="1692722"/>
            <a:ext cx="3691981" cy="4339650"/>
          </a:xfrm>
          <a:prstGeom prst="rect">
            <a:avLst/>
          </a:prstGeom>
          <a:noFill/>
        </p:spPr>
        <p:txBody>
          <a:bodyPr wrap="square" rtlCol="0">
            <a:spAutoFit/>
          </a:bodyPr>
          <a:lstStyle/>
          <a:p>
            <a:r>
              <a:rPr lang="en-US" dirty="0">
                <a:latin typeface="+mj-lt"/>
              </a:rPr>
              <a:t>Fast Two-Section Frame </a:t>
            </a:r>
          </a:p>
          <a:p>
            <a:r>
              <a:rPr lang="en-US" sz="1200" dirty="0"/>
              <a:t>Telescoping steel base adjusts from 28.7 to 48.4 inches high while providing a sturdy foundation.</a:t>
            </a:r>
          </a:p>
          <a:p>
            <a:endParaRPr lang="en-US" sz="1200" b="1" dirty="0"/>
          </a:p>
          <a:p>
            <a:endParaRPr lang="en-US" sz="1200" b="1" dirty="0"/>
          </a:p>
          <a:p>
            <a:r>
              <a:rPr lang="en-US" dirty="0">
                <a:latin typeface="+mj-lt"/>
              </a:rPr>
              <a:t>Ergonomic Desktop Design</a:t>
            </a:r>
          </a:p>
          <a:p>
            <a:r>
              <a:rPr lang="en-US" sz="1200" dirty="0"/>
              <a:t>Top measures 54 inches wide and features a curved side for a spacious, user-focused work surface. </a:t>
            </a:r>
          </a:p>
          <a:p>
            <a:endParaRPr lang="en-US" sz="1200" b="1" dirty="0"/>
          </a:p>
          <a:p>
            <a:endParaRPr lang="en-US" sz="1200" b="1" dirty="0"/>
          </a:p>
          <a:p>
            <a:r>
              <a:rPr lang="en-US" dirty="0">
                <a:latin typeface="+mj-lt"/>
              </a:rPr>
              <a:t>Powerful Dual Motors</a:t>
            </a:r>
          </a:p>
          <a:p>
            <a:r>
              <a:rPr lang="en-US" sz="1200" dirty="0"/>
              <a:t>Provide smooth and even movement when adjusting the top. A weight capacity of 264 lbs. and an adjustment rate of 1.49 inches per second, you don't have to sacrifice speed or strength.</a:t>
            </a:r>
          </a:p>
          <a:p>
            <a:endParaRPr lang="en-US" sz="1200" b="1" dirty="0"/>
          </a:p>
          <a:p>
            <a:endParaRPr lang="en-US" sz="1600" b="1" dirty="0"/>
          </a:p>
          <a:p>
            <a:r>
              <a:rPr lang="en-US" dirty="0">
                <a:latin typeface="+mj-lt"/>
              </a:rPr>
              <a:t>Digital Keypad /w Memory</a:t>
            </a:r>
          </a:p>
          <a:p>
            <a:r>
              <a:rPr lang="en-US" sz="1200" dirty="0"/>
              <a:t>Save up to four height settings on the digital controller and adjust the table precisely throughout the day.</a:t>
            </a:r>
          </a:p>
        </p:txBody>
      </p:sp>
      <p:sp>
        <p:nvSpPr>
          <p:cNvPr id="20" name="Rectangle 19"/>
          <p:cNvSpPr/>
          <p:nvPr/>
        </p:nvSpPr>
        <p:spPr>
          <a:xfrm>
            <a:off x="5645888" y="0"/>
            <a:ext cx="3498112" cy="523220"/>
          </a:xfrm>
          <a:prstGeom prst="rect">
            <a:avLst/>
          </a:prstGeom>
        </p:spPr>
        <p:txBody>
          <a:bodyPr wrap="square">
            <a:spAutoFit/>
          </a:bodyPr>
          <a:lstStyle/>
          <a:p>
            <a:pPr marL="0" lvl="1" algn="r"/>
            <a:r>
              <a:rPr lang="en-US" sz="1400" dirty="0">
                <a:latin typeface="+mj-lt"/>
                <a:cs typeface="Arial" panose="020B0604020202020204" pitchFamily="34" charset="0"/>
              </a:rPr>
              <a:t>MSRP: $499</a:t>
            </a:r>
          </a:p>
          <a:p>
            <a:pPr marL="0" lvl="1" algn="r"/>
            <a:endParaRPr lang="en-US" sz="1400" b="1" dirty="0">
              <a:latin typeface="Arial" panose="020B0604020202020204" pitchFamily="34" charset="0"/>
              <a:cs typeface="Arial" panose="020B0604020202020204" pitchFamily="34" charset="0"/>
            </a:endParaRPr>
          </a:p>
        </p:txBody>
      </p:sp>
      <p:pic>
        <p:nvPicPr>
          <p:cNvPr id="19" name="Picture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2158" y="0"/>
            <a:ext cx="1653540" cy="924329"/>
          </a:xfrm>
          <a:prstGeom prst="rect">
            <a:avLst/>
          </a:prstGeom>
        </p:spPr>
      </p:pic>
    </p:spTree>
    <p:extLst>
      <p:ext uri="{BB962C8B-B14F-4D97-AF65-F5344CB8AC3E}">
        <p14:creationId xmlns:p14="http://schemas.microsoft.com/office/powerpoint/2010/main" val="2029354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977347"/>
            <a:ext cx="9144000" cy="400110"/>
          </a:xfrm>
          <a:prstGeom prst="rect">
            <a:avLst/>
          </a:prstGeom>
        </p:spPr>
        <p:txBody>
          <a:bodyPr wrap="square">
            <a:spAutoFit/>
          </a:bodyPr>
          <a:lstStyle/>
          <a:p>
            <a:pPr algn="ctr"/>
            <a:r>
              <a:rPr lang="en-US" sz="2000" dirty="0" smtClean="0">
                <a:latin typeface="+mj-lt"/>
                <a:cs typeface="Arial" panose="020B0604020202020204" pitchFamily="34" charset="0"/>
              </a:rPr>
              <a:t>AIRLIFT® </a:t>
            </a:r>
            <a:r>
              <a:rPr lang="en-US" sz="2000" dirty="0">
                <a:latin typeface="+mj-lt"/>
                <a:cs typeface="Arial" panose="020B0604020202020204" pitchFamily="34" charset="0"/>
              </a:rPr>
              <a:t>S3 Electric </a:t>
            </a:r>
            <a:r>
              <a:rPr lang="en-US" sz="2000" dirty="0" smtClean="0">
                <a:latin typeface="+mj-lt"/>
                <a:cs typeface="Arial" panose="020B0604020202020204" pitchFamily="34" charset="0"/>
              </a:rPr>
              <a:t>Standing </a:t>
            </a:r>
            <a:r>
              <a:rPr lang="en-US" sz="2000" dirty="0">
                <a:latin typeface="+mj-lt"/>
                <a:cs typeface="Arial" panose="020B0604020202020204" pitchFamily="34" charset="0"/>
              </a:rPr>
              <a:t>Desk (Base Only)</a:t>
            </a:r>
          </a:p>
        </p:txBody>
      </p:sp>
      <p:pic>
        <p:nvPicPr>
          <p:cNvPr id="25" name="Picture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99457" y="3314445"/>
            <a:ext cx="1505205" cy="1505205"/>
          </a:xfrm>
          <a:prstGeom prst="rect">
            <a:avLst/>
          </a:prstGeom>
        </p:spPr>
      </p:pic>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03378" y="5106576"/>
            <a:ext cx="1537560" cy="1537560"/>
          </a:xfrm>
          <a:prstGeom prst="rect">
            <a:avLst/>
          </a:prstGeom>
        </p:spPr>
      </p:pic>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93913" y="5102127"/>
            <a:ext cx="1537560" cy="1537560"/>
          </a:xfrm>
          <a:prstGeom prst="rect">
            <a:avLst/>
          </a:prstGeom>
        </p:spPr>
      </p:pic>
      <p:pic>
        <p:nvPicPr>
          <p:cNvPr id="29"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45942" y="3345695"/>
            <a:ext cx="1557715" cy="1557715"/>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99457" y="1526764"/>
            <a:ext cx="1505205" cy="1505205"/>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9425" y="1536332"/>
            <a:ext cx="1510749" cy="1510749"/>
          </a:xfrm>
          <a:prstGeom prst="rect">
            <a:avLst/>
          </a:prstGeom>
        </p:spPr>
      </p:pic>
      <p:pic>
        <p:nvPicPr>
          <p:cNvPr id="14" name="Picture 2" descr="https://dl.boxcloud.com/api/2.0/internal_files/204492941102/versions/216345562926/representations/jpg_paged_2048x2048/content/1.jpg?access_token=1!9NTLEULlYKcDniA3r9AM0gj9yEH9zgXYoJ38hHbnxlSzBSqUp5LU4kbor_Jqa-uVFDqhhdNPm8JI36qnsM-3OYjOG6sCcuwoNM_tmwJIK9AlGe-Cy_sgiRYnyzxh7tEoJuExCjenIEVAVCMfX071hKPyDbPBXB_KO4cmjddV6eLQzoIXFf1fD-mHjzFyUbRc7d_t-ZL0ks1BogaLq8HT8940B99BYQr_pgJJ5wYDvVHnfJ7rcVCBqJ9xLPwr9Ja4rn6zqh7Xw2VdSl6xSx8LBybx48W3qiltTparBgIMBUJo855r0SA9AFnrxFmsqI23GipHNQAYQKumVIPIazwOrfeNaPiROszz0aCr_Zm37fBulfZa7P_cLzNTCQXX1jc0JuTBQEV9hZA5Ss1D&amp;box_client_name=box-content-preview&amp;box_client_version=1.4.2"/>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8761" t="8501" r="7570" b="5462"/>
          <a:stretch/>
        </p:blipFill>
        <p:spPr bwMode="auto">
          <a:xfrm>
            <a:off x="114300" y="1511698"/>
            <a:ext cx="4991100" cy="5132438"/>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5287991" y="0"/>
            <a:ext cx="3856009" cy="523220"/>
          </a:xfrm>
          <a:prstGeom prst="rect">
            <a:avLst/>
          </a:prstGeom>
        </p:spPr>
        <p:txBody>
          <a:bodyPr wrap="square">
            <a:spAutoFit/>
          </a:bodyPr>
          <a:lstStyle/>
          <a:p>
            <a:pPr marL="0" lvl="1" algn="r"/>
            <a:r>
              <a:rPr lang="en-US" sz="1400" dirty="0">
                <a:solidFill>
                  <a:prstClr val="black"/>
                </a:solidFill>
                <a:latin typeface="+mj-lt"/>
                <a:cs typeface="Arial" panose="020B0604020202020204" pitchFamily="34" charset="0"/>
              </a:rPr>
              <a:t>Model : OFF65803</a:t>
            </a:r>
          </a:p>
          <a:p>
            <a:pPr marL="0" lvl="1" algn="r"/>
            <a:r>
              <a:rPr lang="en-US" sz="1400" dirty="0">
                <a:solidFill>
                  <a:prstClr val="black"/>
                </a:solidFill>
                <a:latin typeface="+mj-lt"/>
                <a:cs typeface="Arial" panose="020B0604020202020204" pitchFamily="34" charset="0"/>
              </a:rPr>
              <a:t>MSRP: $</a:t>
            </a:r>
            <a:r>
              <a:rPr lang="en-US" sz="1400" dirty="0" smtClean="0">
                <a:solidFill>
                  <a:prstClr val="black"/>
                </a:solidFill>
                <a:latin typeface="+mj-lt"/>
                <a:cs typeface="Arial" panose="020B0604020202020204" pitchFamily="34" charset="0"/>
              </a:rPr>
              <a:t>429.99</a:t>
            </a:r>
            <a:endParaRPr lang="en-US" sz="1400" dirty="0">
              <a:solidFill>
                <a:prstClr val="black"/>
              </a:solidFill>
              <a:latin typeface="+mj-lt"/>
              <a:cs typeface="Arial" panose="020B0604020202020204" pitchFamily="34" charset="0"/>
            </a:endParaRPr>
          </a:p>
        </p:txBody>
      </p:sp>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2158" y="0"/>
            <a:ext cx="1653540" cy="924329"/>
          </a:xfrm>
          <a:prstGeom prst="rect">
            <a:avLst/>
          </a:prstGeom>
        </p:spPr>
      </p:pic>
    </p:spTree>
    <p:extLst>
      <p:ext uri="{BB962C8B-B14F-4D97-AF65-F5344CB8AC3E}">
        <p14:creationId xmlns:p14="http://schemas.microsoft.com/office/powerpoint/2010/main" val="994561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rotWithShape="1">
          <a:blip r:embed="rId3" cstate="print">
            <a:extLst>
              <a:ext uri="{28A0092B-C50C-407E-A947-70E740481C1C}">
                <a14:useLocalDpi xmlns:a14="http://schemas.microsoft.com/office/drawing/2010/main" val="0"/>
              </a:ext>
            </a:extLst>
          </a:blip>
          <a:srcRect t="20420"/>
          <a:stretch/>
        </p:blipFill>
        <p:spPr>
          <a:xfrm>
            <a:off x="3668740" y="1717238"/>
            <a:ext cx="1785956" cy="1421253"/>
          </a:xfrm>
          <a:prstGeom prst="rect">
            <a:avLst/>
          </a:prstGeom>
        </p:spPr>
      </p:pic>
      <p:pic>
        <p:nvPicPr>
          <p:cNvPr id="34" name="Picture 33"/>
          <p:cNvPicPr>
            <a:picLocks noChangeAspect="1"/>
          </p:cNvPicPr>
          <p:nvPr/>
        </p:nvPicPr>
        <p:blipFill rotWithShape="1">
          <a:blip r:embed="rId4" cstate="print">
            <a:extLst>
              <a:ext uri="{28A0092B-C50C-407E-A947-70E740481C1C}">
                <a14:useLocalDpi xmlns:a14="http://schemas.microsoft.com/office/drawing/2010/main" val="0"/>
              </a:ext>
            </a:extLst>
          </a:blip>
          <a:srcRect t="16910"/>
          <a:stretch/>
        </p:blipFill>
        <p:spPr>
          <a:xfrm>
            <a:off x="3569729" y="4349508"/>
            <a:ext cx="1924820" cy="1599323"/>
          </a:xfrm>
          <a:prstGeom prst="rect">
            <a:avLst/>
          </a:prstGeom>
        </p:spPr>
      </p:pic>
      <p:pic>
        <p:nvPicPr>
          <p:cNvPr id="22" name="Picture 21"/>
          <p:cNvPicPr>
            <a:picLocks noChangeAspect="1"/>
          </p:cNvPicPr>
          <p:nvPr/>
        </p:nvPicPr>
        <p:blipFill rotWithShape="1">
          <a:blip r:embed="rId5" cstate="print">
            <a:extLst>
              <a:ext uri="{28A0092B-C50C-407E-A947-70E740481C1C}">
                <a14:useLocalDpi xmlns:a14="http://schemas.microsoft.com/office/drawing/2010/main" val="0"/>
              </a:ext>
            </a:extLst>
          </a:blip>
          <a:srcRect t="19637"/>
          <a:stretch/>
        </p:blipFill>
        <p:spPr>
          <a:xfrm>
            <a:off x="57977" y="1707445"/>
            <a:ext cx="1792914" cy="1440840"/>
          </a:xfrm>
          <a:prstGeom prst="rect">
            <a:avLst/>
          </a:prstGeom>
        </p:spPr>
      </p:pic>
      <p:pic>
        <p:nvPicPr>
          <p:cNvPr id="33" name="Picture 32"/>
          <p:cNvPicPr>
            <a:picLocks noChangeAspect="1"/>
          </p:cNvPicPr>
          <p:nvPr/>
        </p:nvPicPr>
        <p:blipFill rotWithShape="1">
          <a:blip r:embed="rId6" cstate="print">
            <a:extLst>
              <a:ext uri="{28A0092B-C50C-407E-A947-70E740481C1C}">
                <a14:useLocalDpi xmlns:a14="http://schemas.microsoft.com/office/drawing/2010/main" val="0"/>
              </a:ext>
            </a:extLst>
          </a:blip>
          <a:srcRect t="20321"/>
          <a:stretch/>
        </p:blipFill>
        <p:spPr>
          <a:xfrm>
            <a:off x="52356" y="4420570"/>
            <a:ext cx="1844931" cy="1470011"/>
          </a:xfrm>
          <a:prstGeom prst="rect">
            <a:avLst/>
          </a:prstGeom>
        </p:spPr>
      </p:pic>
      <p:pic>
        <p:nvPicPr>
          <p:cNvPr id="10" name="Picture 9"/>
          <p:cNvPicPr>
            <a:picLocks noChangeAspect="1"/>
          </p:cNvPicPr>
          <p:nvPr/>
        </p:nvPicPr>
        <p:blipFill rotWithShape="1">
          <a:blip r:embed="rId7" cstate="print">
            <a:extLst>
              <a:ext uri="{28A0092B-C50C-407E-A947-70E740481C1C}">
                <a14:useLocalDpi xmlns:a14="http://schemas.microsoft.com/office/drawing/2010/main" val="0"/>
              </a:ext>
            </a:extLst>
          </a:blip>
          <a:srcRect t="19601"/>
          <a:stretch/>
        </p:blipFill>
        <p:spPr>
          <a:xfrm>
            <a:off x="1819281" y="1707445"/>
            <a:ext cx="1822355" cy="1465141"/>
          </a:xfrm>
          <a:prstGeom prst="rect">
            <a:avLst/>
          </a:prstGeom>
        </p:spPr>
      </p:pic>
      <p:pic>
        <p:nvPicPr>
          <p:cNvPr id="35" name="Picture 34"/>
          <p:cNvPicPr>
            <a:picLocks noChangeAspect="1"/>
          </p:cNvPicPr>
          <p:nvPr/>
        </p:nvPicPr>
        <p:blipFill rotWithShape="1">
          <a:blip r:embed="rId8" cstate="print">
            <a:extLst>
              <a:ext uri="{28A0092B-C50C-407E-A947-70E740481C1C}">
                <a14:useLocalDpi xmlns:a14="http://schemas.microsoft.com/office/drawing/2010/main" val="0"/>
              </a:ext>
            </a:extLst>
          </a:blip>
          <a:srcRect t="17489"/>
          <a:stretch/>
        </p:blipFill>
        <p:spPr>
          <a:xfrm>
            <a:off x="1813661" y="4344915"/>
            <a:ext cx="1920497" cy="1584630"/>
          </a:xfrm>
          <a:prstGeom prst="rect">
            <a:avLst/>
          </a:prstGeom>
        </p:spPr>
      </p:pic>
      <p:sp>
        <p:nvSpPr>
          <p:cNvPr id="4" name="Rectangle 3"/>
          <p:cNvSpPr/>
          <p:nvPr/>
        </p:nvSpPr>
        <p:spPr>
          <a:xfrm>
            <a:off x="2138221" y="455223"/>
            <a:ext cx="6893839" cy="400110"/>
          </a:xfrm>
          <a:prstGeom prst="rect">
            <a:avLst/>
          </a:prstGeom>
        </p:spPr>
        <p:txBody>
          <a:bodyPr wrap="square">
            <a:spAutoFit/>
          </a:bodyPr>
          <a:lstStyle/>
          <a:p>
            <a:r>
              <a:rPr lang="en-US" sz="2000" dirty="0" smtClean="0">
                <a:latin typeface="+mj-lt"/>
                <a:cs typeface="Arial" panose="020B0604020202020204" pitchFamily="34" charset="0"/>
              </a:rPr>
              <a:t>AIRLIFT® S3 </a:t>
            </a:r>
            <a:r>
              <a:rPr lang="en-US" sz="2000" dirty="0">
                <a:latin typeface="+mj-lt"/>
                <a:cs typeface="Arial" panose="020B0604020202020204" pitchFamily="34" charset="0"/>
              </a:rPr>
              <a:t>Electric </a:t>
            </a:r>
            <a:r>
              <a:rPr lang="en-US" sz="2000" dirty="0" smtClean="0">
                <a:latin typeface="+mj-lt"/>
                <a:cs typeface="Arial" panose="020B0604020202020204" pitchFamily="34" charset="0"/>
              </a:rPr>
              <a:t>Standing Desk (BASE </a:t>
            </a:r>
            <a:r>
              <a:rPr lang="en-US" sz="2000" dirty="0">
                <a:latin typeface="+mj-lt"/>
                <a:cs typeface="Arial" panose="020B0604020202020204" pitchFamily="34" charset="0"/>
              </a:rPr>
              <a:t>+ TOP)</a:t>
            </a:r>
          </a:p>
        </p:txBody>
      </p:sp>
      <p:sp>
        <p:nvSpPr>
          <p:cNvPr id="11" name="Rectangle 10"/>
          <p:cNvSpPr/>
          <p:nvPr/>
        </p:nvSpPr>
        <p:spPr>
          <a:xfrm>
            <a:off x="233914" y="5902105"/>
            <a:ext cx="1405906" cy="784830"/>
          </a:xfrm>
          <a:prstGeom prst="rect">
            <a:avLst/>
          </a:prstGeom>
        </p:spPr>
        <p:txBody>
          <a:bodyPr wrap="square">
            <a:spAutoFit/>
          </a:bodyPr>
          <a:lstStyle/>
          <a:p>
            <a:pPr algn="ctr">
              <a:lnSpc>
                <a:spcPct val="150000"/>
              </a:lnSpc>
            </a:pPr>
            <a:r>
              <a:rPr lang="en-US" dirty="0">
                <a:solidFill>
                  <a:prstClr val="black"/>
                </a:solidFill>
                <a:latin typeface="Calibri Light" panose="020F0302020204030204"/>
              </a:rPr>
              <a:t>White/Black </a:t>
            </a:r>
            <a:r>
              <a:rPr lang="en-US" sz="1200" dirty="0">
                <a:latin typeface="+mj-lt"/>
              </a:rPr>
              <a:t>OFF65819</a:t>
            </a:r>
          </a:p>
        </p:txBody>
      </p:sp>
      <p:sp>
        <p:nvSpPr>
          <p:cNvPr id="15" name="Rectangle 14"/>
          <p:cNvSpPr/>
          <p:nvPr/>
        </p:nvSpPr>
        <p:spPr>
          <a:xfrm>
            <a:off x="3807158" y="5902105"/>
            <a:ext cx="1530383" cy="784830"/>
          </a:xfrm>
          <a:prstGeom prst="rect">
            <a:avLst/>
          </a:prstGeom>
        </p:spPr>
        <p:txBody>
          <a:bodyPr wrap="square">
            <a:spAutoFit/>
          </a:bodyPr>
          <a:lstStyle/>
          <a:p>
            <a:pPr algn="ctr">
              <a:lnSpc>
                <a:spcPct val="150000"/>
              </a:lnSpc>
            </a:pPr>
            <a:r>
              <a:rPr lang="en-US" dirty="0">
                <a:solidFill>
                  <a:prstClr val="black"/>
                </a:solidFill>
                <a:latin typeface="Calibri Light" panose="020F0302020204030204"/>
              </a:rPr>
              <a:t>White/Walnut</a:t>
            </a:r>
          </a:p>
          <a:p>
            <a:pPr algn="ctr">
              <a:lnSpc>
                <a:spcPct val="150000"/>
              </a:lnSpc>
            </a:pPr>
            <a:r>
              <a:rPr lang="en-US" sz="1200" dirty="0">
                <a:latin typeface="+mj-lt"/>
              </a:rPr>
              <a:t>OFF65827</a:t>
            </a:r>
          </a:p>
        </p:txBody>
      </p:sp>
      <p:sp>
        <p:nvSpPr>
          <p:cNvPr id="18" name="Rectangle 17"/>
          <p:cNvSpPr/>
          <p:nvPr/>
        </p:nvSpPr>
        <p:spPr>
          <a:xfrm>
            <a:off x="2009371" y="3170050"/>
            <a:ext cx="1442173" cy="784830"/>
          </a:xfrm>
          <a:prstGeom prst="rect">
            <a:avLst/>
          </a:prstGeom>
        </p:spPr>
        <p:txBody>
          <a:bodyPr wrap="square">
            <a:spAutoFit/>
          </a:bodyPr>
          <a:lstStyle/>
          <a:p>
            <a:pPr lvl="0" algn="ctr">
              <a:lnSpc>
                <a:spcPct val="150000"/>
              </a:lnSpc>
            </a:pPr>
            <a:r>
              <a:rPr lang="en-US" dirty="0">
                <a:solidFill>
                  <a:prstClr val="black"/>
                </a:solidFill>
                <a:latin typeface="+mj-lt"/>
              </a:rPr>
              <a:t>Black/White</a:t>
            </a:r>
            <a:endParaRPr lang="en-US" sz="1400" dirty="0">
              <a:solidFill>
                <a:prstClr val="black"/>
              </a:solidFill>
              <a:latin typeface="+mj-lt"/>
            </a:endParaRPr>
          </a:p>
          <a:p>
            <a:pPr algn="ctr">
              <a:lnSpc>
                <a:spcPct val="150000"/>
              </a:lnSpc>
            </a:pPr>
            <a:r>
              <a:rPr lang="en-US" sz="1200" dirty="0">
                <a:latin typeface="+mj-lt"/>
              </a:rPr>
              <a:t>OFF65822</a:t>
            </a:r>
          </a:p>
        </p:txBody>
      </p:sp>
      <p:sp>
        <p:nvSpPr>
          <p:cNvPr id="19" name="Rectangle 18"/>
          <p:cNvSpPr/>
          <p:nvPr/>
        </p:nvSpPr>
        <p:spPr>
          <a:xfrm>
            <a:off x="2050135" y="5902105"/>
            <a:ext cx="1412040" cy="784830"/>
          </a:xfrm>
          <a:prstGeom prst="rect">
            <a:avLst/>
          </a:prstGeom>
        </p:spPr>
        <p:txBody>
          <a:bodyPr wrap="square">
            <a:spAutoFit/>
          </a:bodyPr>
          <a:lstStyle/>
          <a:p>
            <a:pPr algn="ctr">
              <a:lnSpc>
                <a:spcPct val="150000"/>
              </a:lnSpc>
            </a:pPr>
            <a:r>
              <a:rPr lang="en-US" dirty="0">
                <a:solidFill>
                  <a:prstClr val="black"/>
                </a:solidFill>
                <a:latin typeface="Calibri Light" panose="020F0302020204030204"/>
              </a:rPr>
              <a:t>White/White </a:t>
            </a:r>
            <a:r>
              <a:rPr lang="en-US" sz="1200" dirty="0">
                <a:latin typeface="+mj-lt"/>
              </a:rPr>
              <a:t>OFF65823</a:t>
            </a:r>
          </a:p>
        </p:txBody>
      </p:sp>
      <p:sp>
        <p:nvSpPr>
          <p:cNvPr id="9" name="Rectangle 8"/>
          <p:cNvSpPr/>
          <p:nvPr/>
        </p:nvSpPr>
        <p:spPr>
          <a:xfrm>
            <a:off x="329347" y="3170050"/>
            <a:ext cx="1299842" cy="784830"/>
          </a:xfrm>
          <a:prstGeom prst="rect">
            <a:avLst/>
          </a:prstGeom>
        </p:spPr>
        <p:txBody>
          <a:bodyPr wrap="square">
            <a:spAutoFit/>
          </a:bodyPr>
          <a:lstStyle/>
          <a:p>
            <a:pPr lvl="0" algn="ctr">
              <a:lnSpc>
                <a:spcPct val="150000"/>
              </a:lnSpc>
            </a:pPr>
            <a:r>
              <a:rPr lang="en-US" dirty="0">
                <a:solidFill>
                  <a:prstClr val="black"/>
                </a:solidFill>
                <a:latin typeface="+mj-lt"/>
              </a:rPr>
              <a:t>Black/Black</a:t>
            </a:r>
          </a:p>
          <a:p>
            <a:pPr algn="ctr">
              <a:lnSpc>
                <a:spcPct val="150000"/>
              </a:lnSpc>
            </a:pPr>
            <a:r>
              <a:rPr lang="en-US" sz="1200" dirty="0">
                <a:latin typeface="+mj-lt"/>
              </a:rPr>
              <a:t>OFF65818</a:t>
            </a:r>
          </a:p>
        </p:txBody>
      </p:sp>
      <p:sp>
        <p:nvSpPr>
          <p:cNvPr id="14" name="Rectangle 13"/>
          <p:cNvSpPr/>
          <p:nvPr/>
        </p:nvSpPr>
        <p:spPr>
          <a:xfrm>
            <a:off x="3762670" y="3170050"/>
            <a:ext cx="1499257" cy="784830"/>
          </a:xfrm>
          <a:prstGeom prst="rect">
            <a:avLst/>
          </a:prstGeom>
        </p:spPr>
        <p:txBody>
          <a:bodyPr wrap="square">
            <a:spAutoFit/>
          </a:bodyPr>
          <a:lstStyle/>
          <a:p>
            <a:pPr lvl="0" algn="ctr">
              <a:lnSpc>
                <a:spcPct val="150000"/>
              </a:lnSpc>
            </a:pPr>
            <a:r>
              <a:rPr lang="en-US" dirty="0">
                <a:solidFill>
                  <a:prstClr val="black"/>
                </a:solidFill>
                <a:latin typeface="Calibri Light" panose="020F0302020204030204"/>
              </a:rPr>
              <a:t>Black/Walnut</a:t>
            </a:r>
          </a:p>
          <a:p>
            <a:pPr algn="ctr">
              <a:lnSpc>
                <a:spcPct val="150000"/>
              </a:lnSpc>
            </a:pPr>
            <a:r>
              <a:rPr lang="en-US" sz="1200" dirty="0">
                <a:latin typeface="+mj-lt"/>
              </a:rPr>
              <a:t>OFF65826</a:t>
            </a:r>
          </a:p>
        </p:txBody>
      </p:sp>
      <p:sp>
        <p:nvSpPr>
          <p:cNvPr id="39" name="TextBox 38"/>
          <p:cNvSpPr txBox="1"/>
          <p:nvPr/>
        </p:nvSpPr>
        <p:spPr>
          <a:xfrm>
            <a:off x="5452019" y="1692722"/>
            <a:ext cx="3594323" cy="4862870"/>
          </a:xfrm>
          <a:prstGeom prst="rect">
            <a:avLst/>
          </a:prstGeom>
          <a:noFill/>
        </p:spPr>
        <p:txBody>
          <a:bodyPr wrap="square" rtlCol="0">
            <a:spAutoFit/>
          </a:bodyPr>
          <a:lstStyle/>
          <a:p>
            <a:r>
              <a:rPr lang="en-US" dirty="0">
                <a:latin typeface="+mj-lt"/>
              </a:rPr>
              <a:t>Fast Three-Section Frame </a:t>
            </a:r>
          </a:p>
          <a:p>
            <a:r>
              <a:rPr lang="en-US" sz="1200" dirty="0"/>
              <a:t>Rise higher and go lower with the three-section frame. The extra section allows the desk to dip as low as 24.8 inches high and rise to a height of 50.4 inches high at a speedy 1.49 inches per second.</a:t>
            </a:r>
          </a:p>
          <a:p>
            <a:endParaRPr lang="en-US" sz="1200" dirty="0"/>
          </a:p>
          <a:p>
            <a:r>
              <a:rPr lang="en-US" sz="1200" dirty="0"/>
              <a:t>Enjoy the ergonomic advantage of a standing desk no matter your height.</a:t>
            </a:r>
            <a:endParaRPr lang="en-US" sz="1200" b="1" dirty="0"/>
          </a:p>
          <a:p>
            <a:endParaRPr lang="en-US" sz="1200" b="1" dirty="0"/>
          </a:p>
          <a:p>
            <a:r>
              <a:rPr lang="en-US" dirty="0">
                <a:latin typeface="+mj-lt"/>
              </a:rPr>
              <a:t>Ergonomic Desktop Design</a:t>
            </a:r>
          </a:p>
          <a:p>
            <a:r>
              <a:rPr lang="en-US" sz="1200" dirty="0"/>
              <a:t>Top measures 54 inches wide and features a curved side for a spacious, user-focused work surface. </a:t>
            </a:r>
          </a:p>
          <a:p>
            <a:endParaRPr lang="en-US" sz="1200" b="1" dirty="0"/>
          </a:p>
          <a:p>
            <a:endParaRPr lang="en-US" sz="1200" b="1" dirty="0"/>
          </a:p>
          <a:p>
            <a:pPr lvl="0"/>
            <a:r>
              <a:rPr lang="en-US" dirty="0">
                <a:solidFill>
                  <a:prstClr val="black"/>
                </a:solidFill>
                <a:latin typeface="+mj-lt"/>
              </a:rPr>
              <a:t>Powerful Dual Motors</a:t>
            </a:r>
          </a:p>
          <a:p>
            <a:r>
              <a:rPr lang="en-US" sz="1200" dirty="0"/>
              <a:t>Provide smooth and even movement when adjusting the top. A weight capacity of 264 lbs. and an adjustment rate of 1.49 inches per second, you don't have to sacrifice speed or strength.</a:t>
            </a:r>
          </a:p>
          <a:p>
            <a:endParaRPr lang="en-US" sz="1200" b="1" dirty="0"/>
          </a:p>
          <a:p>
            <a:endParaRPr lang="en-US" sz="1200" b="1" dirty="0"/>
          </a:p>
          <a:p>
            <a:r>
              <a:rPr lang="en-US" dirty="0">
                <a:latin typeface="+mj-lt"/>
              </a:rPr>
              <a:t>Digital Keypad /w Memory</a:t>
            </a:r>
          </a:p>
          <a:p>
            <a:r>
              <a:rPr lang="en-US" sz="1200" dirty="0"/>
              <a:t>Save up to four height settings on the digital controller and adjust the table precisely throughout the day.</a:t>
            </a:r>
          </a:p>
        </p:txBody>
      </p:sp>
      <p:sp>
        <p:nvSpPr>
          <p:cNvPr id="17" name="Rectangle 16"/>
          <p:cNvSpPr/>
          <p:nvPr/>
        </p:nvSpPr>
        <p:spPr>
          <a:xfrm>
            <a:off x="5645888" y="0"/>
            <a:ext cx="3498112" cy="523220"/>
          </a:xfrm>
          <a:prstGeom prst="rect">
            <a:avLst/>
          </a:prstGeom>
        </p:spPr>
        <p:txBody>
          <a:bodyPr wrap="square">
            <a:spAutoFit/>
          </a:bodyPr>
          <a:lstStyle/>
          <a:p>
            <a:pPr marL="0" lvl="1" algn="r"/>
            <a:r>
              <a:rPr lang="en-US" sz="1400" dirty="0">
                <a:latin typeface="+mj-lt"/>
                <a:cs typeface="Arial" panose="020B0604020202020204" pitchFamily="34" charset="0"/>
              </a:rPr>
              <a:t>MSRP: $529</a:t>
            </a:r>
          </a:p>
          <a:p>
            <a:pPr marL="0" lvl="1" algn="r"/>
            <a:endParaRPr lang="en-US" sz="1400" b="1" dirty="0">
              <a:latin typeface="Arial" panose="020B0604020202020204" pitchFamily="34" charset="0"/>
              <a:cs typeface="Arial" panose="020B0604020202020204" pitchFamily="34" charset="0"/>
            </a:endParaRPr>
          </a:p>
        </p:txBody>
      </p:sp>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2158" y="0"/>
            <a:ext cx="1653540" cy="924329"/>
          </a:xfrm>
          <a:prstGeom prst="rect">
            <a:avLst/>
          </a:prstGeom>
        </p:spPr>
      </p:pic>
    </p:spTree>
    <p:extLst>
      <p:ext uri="{BB962C8B-B14F-4D97-AF65-F5344CB8AC3E}">
        <p14:creationId xmlns:p14="http://schemas.microsoft.com/office/powerpoint/2010/main" val="2367841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05" y="923548"/>
            <a:ext cx="9143999" cy="400110"/>
          </a:xfrm>
          <a:prstGeom prst="rect">
            <a:avLst/>
          </a:prstGeom>
        </p:spPr>
        <p:txBody>
          <a:bodyPr wrap="square">
            <a:spAutoFit/>
          </a:bodyPr>
          <a:lstStyle/>
          <a:p>
            <a:pPr algn="ctr"/>
            <a:r>
              <a:rPr lang="en-US" sz="2000" dirty="0">
                <a:latin typeface="+mj-lt"/>
                <a:cs typeface="Arial" panose="020B0604020202020204" pitchFamily="34" charset="0"/>
              </a:rPr>
              <a:t>Ergo </a:t>
            </a:r>
            <a:r>
              <a:rPr lang="en-US" sz="2000" dirty="0" smtClean="0">
                <a:latin typeface="+mj-lt"/>
                <a:cs typeface="Arial" panose="020B0604020202020204" pitchFamily="34" charset="0"/>
              </a:rPr>
              <a:t>Desk Table </a:t>
            </a:r>
            <a:r>
              <a:rPr lang="en-US" sz="2000" dirty="0">
                <a:latin typeface="+mj-lt"/>
                <a:cs typeface="Arial" panose="020B0604020202020204" pitchFamily="34" charset="0"/>
              </a:rPr>
              <a:t>Top /w Beveled Bottom Edges, 54" x 30</a:t>
            </a:r>
            <a:r>
              <a:rPr lang="en-US" sz="2000" dirty="0" smtClean="0">
                <a:latin typeface="+mj-lt"/>
                <a:cs typeface="Arial" panose="020B0604020202020204" pitchFamily="34" charset="0"/>
              </a:rPr>
              <a:t>"</a:t>
            </a:r>
            <a:endParaRPr lang="en-US" sz="2000" dirty="0">
              <a:latin typeface="+mj-lt"/>
              <a:cs typeface="Arial" panose="020B0604020202020204" pitchFamily="34" charset="0"/>
            </a:endParaRPr>
          </a:p>
        </p:txBody>
      </p:sp>
      <p:sp>
        <p:nvSpPr>
          <p:cNvPr id="11" name="Rectangle 10"/>
          <p:cNvSpPr/>
          <p:nvPr/>
        </p:nvSpPr>
        <p:spPr>
          <a:xfrm>
            <a:off x="7066562" y="3957331"/>
            <a:ext cx="1581978" cy="784830"/>
          </a:xfrm>
          <a:prstGeom prst="rect">
            <a:avLst/>
          </a:prstGeom>
        </p:spPr>
        <p:txBody>
          <a:bodyPr wrap="square">
            <a:spAutoFit/>
          </a:bodyPr>
          <a:lstStyle/>
          <a:p>
            <a:pPr algn="ctr">
              <a:lnSpc>
                <a:spcPct val="150000"/>
              </a:lnSpc>
            </a:pPr>
            <a:r>
              <a:rPr lang="en-US" dirty="0">
                <a:latin typeface="+mj-lt"/>
              </a:rPr>
              <a:t>Walnut</a:t>
            </a:r>
            <a:endParaRPr lang="en-US" sz="2000" dirty="0">
              <a:latin typeface="+mj-lt"/>
            </a:endParaRPr>
          </a:p>
          <a:p>
            <a:pPr algn="ctr">
              <a:lnSpc>
                <a:spcPct val="150000"/>
              </a:lnSpc>
            </a:pPr>
            <a:r>
              <a:rPr lang="en-US" sz="1200" dirty="0"/>
              <a:t>OFF65813</a:t>
            </a:r>
            <a:endParaRPr lang="en-US" sz="1100" dirty="0"/>
          </a:p>
        </p:txBody>
      </p:sp>
      <p:sp>
        <p:nvSpPr>
          <p:cNvPr id="19" name="Rectangle 18"/>
          <p:cNvSpPr/>
          <p:nvPr/>
        </p:nvSpPr>
        <p:spPr>
          <a:xfrm>
            <a:off x="730811" y="3958723"/>
            <a:ext cx="1383843" cy="784830"/>
          </a:xfrm>
          <a:prstGeom prst="rect">
            <a:avLst/>
          </a:prstGeom>
        </p:spPr>
        <p:txBody>
          <a:bodyPr wrap="square">
            <a:spAutoFit/>
          </a:bodyPr>
          <a:lstStyle/>
          <a:p>
            <a:pPr algn="ctr">
              <a:lnSpc>
                <a:spcPct val="150000"/>
              </a:lnSpc>
            </a:pPr>
            <a:r>
              <a:rPr lang="en-US" dirty="0">
                <a:latin typeface="+mj-lt"/>
              </a:rPr>
              <a:t>Black</a:t>
            </a:r>
          </a:p>
          <a:p>
            <a:pPr algn="ctr">
              <a:lnSpc>
                <a:spcPct val="150000"/>
              </a:lnSpc>
            </a:pPr>
            <a:r>
              <a:rPr lang="en-US" sz="1200" dirty="0"/>
              <a:t>OFF65811</a:t>
            </a:r>
            <a:endParaRPr lang="en-US" sz="1000" dirty="0"/>
          </a:p>
        </p:txBody>
      </p:sp>
      <p:sp>
        <p:nvSpPr>
          <p:cNvPr id="20" name="Rectangle 19"/>
          <p:cNvSpPr/>
          <p:nvPr/>
        </p:nvSpPr>
        <p:spPr>
          <a:xfrm>
            <a:off x="3907189" y="3951801"/>
            <a:ext cx="1366562" cy="784830"/>
          </a:xfrm>
          <a:prstGeom prst="rect">
            <a:avLst/>
          </a:prstGeom>
        </p:spPr>
        <p:txBody>
          <a:bodyPr wrap="square">
            <a:spAutoFit/>
          </a:bodyPr>
          <a:lstStyle/>
          <a:p>
            <a:pPr algn="ctr">
              <a:lnSpc>
                <a:spcPct val="150000"/>
              </a:lnSpc>
            </a:pPr>
            <a:r>
              <a:rPr lang="en-US" dirty="0">
                <a:latin typeface="+mj-lt"/>
              </a:rPr>
              <a:t>White</a:t>
            </a:r>
            <a:endParaRPr lang="en-US" sz="1600" dirty="0">
              <a:latin typeface="+mj-lt"/>
            </a:endParaRPr>
          </a:p>
          <a:p>
            <a:pPr algn="ctr">
              <a:lnSpc>
                <a:spcPct val="150000"/>
              </a:lnSpc>
            </a:pPr>
            <a:r>
              <a:rPr lang="en-US" sz="1200" dirty="0"/>
              <a:t>OFF65812</a:t>
            </a:r>
            <a:endParaRPr lang="en-US" sz="800" dirty="0"/>
          </a:p>
        </p:txBody>
      </p:sp>
      <p:sp>
        <p:nvSpPr>
          <p:cNvPr id="22" name="Rectangle 21"/>
          <p:cNvSpPr/>
          <p:nvPr/>
        </p:nvSpPr>
        <p:spPr>
          <a:xfrm>
            <a:off x="6373172" y="4974187"/>
            <a:ext cx="2660033" cy="954107"/>
          </a:xfrm>
          <a:prstGeom prst="rect">
            <a:avLst/>
          </a:prstGeom>
        </p:spPr>
        <p:txBody>
          <a:bodyPr wrap="square">
            <a:spAutoFit/>
          </a:bodyPr>
          <a:lstStyle/>
          <a:p>
            <a:r>
              <a:rPr lang="en-US" dirty="0">
                <a:latin typeface="+mj-lt"/>
                <a:cs typeface="Arial" panose="020B0604020202020204" pitchFamily="34" charset="0"/>
              </a:rPr>
              <a:t>Ergonomic Curve</a:t>
            </a:r>
            <a:r>
              <a:rPr lang="en-US" sz="1400" b="1" dirty="0">
                <a:cs typeface="Arial" panose="020B0604020202020204" pitchFamily="34" charset="0"/>
              </a:rPr>
              <a:t/>
            </a:r>
            <a:br>
              <a:rPr lang="en-US" sz="1400" b="1" dirty="0">
                <a:cs typeface="Arial" panose="020B0604020202020204" pitchFamily="34" charset="0"/>
              </a:rPr>
            </a:br>
            <a:r>
              <a:rPr lang="en-US" sz="1200" dirty="0">
                <a:cs typeface="Arial" panose="020B0604020202020204" pitchFamily="34" charset="0"/>
              </a:rPr>
              <a:t>Curved desk top allows users to stand closer to the table while working. Enjoy a more "you" focused workspace.</a:t>
            </a:r>
          </a:p>
        </p:txBody>
      </p:sp>
      <p:sp>
        <p:nvSpPr>
          <p:cNvPr id="23" name="Rectangle 22"/>
          <p:cNvSpPr/>
          <p:nvPr/>
        </p:nvSpPr>
        <p:spPr>
          <a:xfrm>
            <a:off x="3141330" y="4974187"/>
            <a:ext cx="2946998" cy="954107"/>
          </a:xfrm>
          <a:prstGeom prst="rect">
            <a:avLst/>
          </a:prstGeom>
        </p:spPr>
        <p:txBody>
          <a:bodyPr wrap="square">
            <a:spAutoFit/>
          </a:bodyPr>
          <a:lstStyle/>
          <a:p>
            <a:r>
              <a:rPr lang="en-US" dirty="0">
                <a:latin typeface="+mj-lt"/>
                <a:cs typeface="Arial" panose="020B0604020202020204" pitchFamily="34" charset="0"/>
              </a:rPr>
              <a:t>Durable Construction</a:t>
            </a:r>
            <a:r>
              <a:rPr lang="en-US" sz="1400" dirty="0">
                <a:latin typeface="+mj-lt"/>
              </a:rPr>
              <a:t/>
            </a:r>
            <a:br>
              <a:rPr lang="en-US" sz="1400" dirty="0">
                <a:latin typeface="+mj-lt"/>
              </a:rPr>
            </a:br>
            <a:r>
              <a:rPr lang="en-US" sz="1200" dirty="0">
                <a:cs typeface="Arial" panose="020B0604020202020204" pitchFamily="34" charset="0"/>
              </a:rPr>
              <a:t>Designed to be lightweight and tough, the top is constructed from wood and sealed in black, white, or walnut laminate.</a:t>
            </a:r>
          </a:p>
        </p:txBody>
      </p:sp>
      <p:sp>
        <p:nvSpPr>
          <p:cNvPr id="24" name="Rectangle 23"/>
          <p:cNvSpPr/>
          <p:nvPr/>
        </p:nvSpPr>
        <p:spPr>
          <a:xfrm>
            <a:off x="259908" y="4974187"/>
            <a:ext cx="2596578" cy="1138773"/>
          </a:xfrm>
          <a:prstGeom prst="rect">
            <a:avLst/>
          </a:prstGeom>
        </p:spPr>
        <p:txBody>
          <a:bodyPr wrap="square">
            <a:spAutoFit/>
          </a:bodyPr>
          <a:lstStyle/>
          <a:p>
            <a:r>
              <a:rPr lang="en-US" dirty="0">
                <a:latin typeface="+mj-lt"/>
                <a:cs typeface="Arial" panose="020B0604020202020204" pitchFamily="34" charset="0"/>
              </a:rPr>
              <a:t>Beveled Edges</a:t>
            </a:r>
            <a:r>
              <a:rPr lang="en-US" sz="1600" b="1" dirty="0">
                <a:latin typeface="+mj-lt"/>
                <a:cs typeface="Arial" panose="020B0604020202020204" pitchFamily="34" charset="0"/>
              </a:rPr>
              <a:t/>
            </a:r>
            <a:br>
              <a:rPr lang="en-US" sz="1600" b="1" dirty="0">
                <a:latin typeface="+mj-lt"/>
                <a:cs typeface="Arial" panose="020B0604020202020204" pitchFamily="34" charset="0"/>
              </a:rPr>
            </a:br>
            <a:r>
              <a:rPr lang="en-US" sz="1200" dirty="0">
                <a:cs typeface="Arial" panose="020B0604020202020204" pitchFamily="34" charset="0"/>
              </a:rPr>
              <a:t>Desk edges feature an inward bevel for user comfort, allowing users to lower the desk further and pull in closer, comfortably.</a:t>
            </a:r>
            <a:endParaRPr lang="en-US" sz="1400" dirty="0">
              <a:cs typeface="Arial" panose="020B0604020202020204" pitchFamily="34" charset="0"/>
            </a:endParaRPr>
          </a:p>
        </p:txBody>
      </p:sp>
      <p:sp>
        <p:nvSpPr>
          <p:cNvPr id="16" name="Rectangle 15"/>
          <p:cNvSpPr/>
          <p:nvPr/>
        </p:nvSpPr>
        <p:spPr>
          <a:xfrm>
            <a:off x="5645888" y="11625"/>
            <a:ext cx="3498112" cy="307777"/>
          </a:xfrm>
          <a:prstGeom prst="rect">
            <a:avLst/>
          </a:prstGeom>
        </p:spPr>
        <p:txBody>
          <a:bodyPr wrap="square">
            <a:spAutoFit/>
          </a:bodyPr>
          <a:lstStyle/>
          <a:p>
            <a:pPr marL="0" lvl="1" algn="r"/>
            <a:r>
              <a:rPr lang="en-US" sz="1400" dirty="0">
                <a:latin typeface="+mj-lt"/>
                <a:cs typeface="Arial" panose="020B0604020202020204" pitchFamily="34" charset="0"/>
              </a:rPr>
              <a:t>MSRP: $</a:t>
            </a:r>
            <a:r>
              <a:rPr lang="en-US" sz="1400" dirty="0" smtClean="0">
                <a:latin typeface="+mj-lt"/>
                <a:cs typeface="Arial" panose="020B0604020202020204" pitchFamily="34" charset="0"/>
              </a:rPr>
              <a:t>119.99</a:t>
            </a:r>
            <a:endParaRPr lang="en-US" sz="1400" dirty="0">
              <a:latin typeface="+mj-lt"/>
              <a:cs typeface="Arial" panose="020B0604020202020204" pitchFamily="34" charset="0"/>
            </a:endParaRPr>
          </a:p>
        </p:txBody>
      </p:sp>
      <p:pic>
        <p:nvPicPr>
          <p:cNvPr id="3074" name="Picture 2" descr="https://dl.boxcloud.com/api/2.0/internal_files/204491826846/versions/216344391070/representations/jpg_paged_2048x2048/content/1.jpg?access_token=1!_vwApFGNPSEQwu7e8WvkFTL1-fGe8SCiGIUlZzhx1IvkouSD_fs9vMeftJIWwpo955M8knMPNYbKBjUS05QuuCUaHikGb9ok4cZspVTBdFT6UReUvrn7ynsmyENpjzOVLiEDDQPGIcJNQePGlypYMXZaWfAlT1I3shHarDPsDqs7riK8paM0rRm8PJQyp048gm9sEIbBP6ETm2Vu1vnuqKkcq6776KoYWOG4sdoH-yh5LxZ6cNSQSQdnRBVfZZ2ORiegT8oJA66O4MAS9QRMTgy38ZnKKPXtm9T9b3gxyGjKHq9UMvtjT2ocdRXgnX27DtsVYg-U46aJtK-1JQrbOmK3f4PhsUgn8zr_YFMO8oYXNgm30ASM5yb_NYOyHI8laKep4b4PkDcf5Owp&amp;box_client_name=box-content-preview&amp;box_client_version=1.4.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705" t="33298" r="6140" b="30109"/>
          <a:stretch/>
        </p:blipFill>
        <p:spPr bwMode="auto">
          <a:xfrm>
            <a:off x="6290303" y="2438400"/>
            <a:ext cx="2825770" cy="117296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dl.boxcloud.com/api/2.0/internal_files/204491906110/versions/216344464958/representations/jpg_paged_2048x2048/content/1.jpg?access_token=1!-snQOuQQb7rjSEBd1lnH4d6xmVB1ZXQHRqVJiCC-1uM7IWBUG-V-S4ZObBdLiCfWOlyyZY5Qv94inJs_y1a75GArgDXxHloyn3G7AW64rmHWaxsoqf6ROZhaI9x0_LOaXIzj3fcThVSaUwDQRYQL4wR9Kz7eCEgoN-pvxWS5cDzCP0gOic8wIwDCayQg1fnGLVXkHYpo5xzwpUpdusD4I_v-yaGWhfNBgkXcTWWoyk4nokaIrRK8QydPfhRWTNIpzG3tmNIipJzKoNC4kstTUodKkw4wXhR7kFL1vTSBCwVfthnJo_L6XfO-h7KcPTxCQ_-cUcnWYajNseQukkdrAYlqs4QWOu4w_foFjE8TsnXPTZ3JW566v4CKyXLApTjG-VOZbcaMSR7ZzYGv&amp;box_client_name=box-content-preview&amp;box_client_version=1.4.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31675" b="70942" l="5497" r="94372"/>
                    </a14:imgEffect>
                  </a14:imgLayer>
                </a14:imgProps>
              </a:ext>
              <a:ext uri="{28A0092B-C50C-407E-A947-70E740481C1C}">
                <a14:useLocalDpi xmlns:a14="http://schemas.microsoft.com/office/drawing/2010/main" val="0"/>
              </a:ext>
            </a:extLst>
          </a:blip>
          <a:srcRect l="5251" t="32844" r="4780" b="29656"/>
          <a:stretch/>
        </p:blipFill>
        <p:spPr bwMode="auto">
          <a:xfrm>
            <a:off x="3210537" y="2440828"/>
            <a:ext cx="2854851" cy="118992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dl.boxcloud.com/api/2.0/internal_files/204491719467/versions/216344272939/representations/jpg_paged_2048x2048/content/1.jpg?access_token=1!zXxAdAL2uCqubqfDbsdkxZNRY6w0K9PIgdg-gIjeg2GQsCVVbqn6OoISwpA2vLKNevpCsq9nJAwsd1nr5A1-63Wvy0xlqnZOkjZ3XsTUQ5CIeFbaDgKPgiXrTcNnVtN8VxEOlUlVtomRft-DTRc7NQ-ZJZN18TAb1UQhDntQ2eYVvOYM77b9o4th5LKnZ2ZHHN1TqOrWSMcqwteqX6fx8RGiXGE3F5Z6CvdSFx6_HOEEnd-jvPcuNZ_Ou6CEXDyentQ-0UVtNhALw9hKfZJrjig5cEwfYtqJQ6L3t21WtHbcpWSxuiZEBQXEoiBYWNNkE7F4g5aQzXqnSUb6DH5TE4e8kpG5eT7WFqWIcWoe10YEDuUYUfCh19jZPju8j7dsbdtS-MLwJOfURmIn&amp;box_client_name=box-content-preview&amp;box_client_version=1.4.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856" t="32996" r="5081" b="29807"/>
          <a:stretch/>
        </p:blipFill>
        <p:spPr bwMode="auto">
          <a:xfrm>
            <a:off x="130771" y="2438400"/>
            <a:ext cx="2854851" cy="119234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158" y="0"/>
            <a:ext cx="1653540" cy="924329"/>
          </a:xfrm>
          <a:prstGeom prst="rect">
            <a:avLst/>
          </a:prstGeom>
        </p:spPr>
      </p:pic>
    </p:spTree>
    <p:extLst>
      <p:ext uri="{BB962C8B-B14F-4D97-AF65-F5344CB8AC3E}">
        <p14:creationId xmlns:p14="http://schemas.microsoft.com/office/powerpoint/2010/main" val="1451851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3517" y="1143229"/>
            <a:ext cx="9144000" cy="707886"/>
          </a:xfrm>
          <a:prstGeom prst="rect">
            <a:avLst/>
          </a:prstGeom>
        </p:spPr>
        <p:txBody>
          <a:bodyPr wrap="square">
            <a:spAutoFit/>
          </a:bodyPr>
          <a:lstStyle/>
          <a:p>
            <a:pPr algn="ctr"/>
            <a:r>
              <a:rPr lang="da-DK" sz="4000" b="1" dirty="0">
                <a:latin typeface="+mj-lt"/>
                <a:cs typeface="Arial" panose="020B0604020202020204" pitchFamily="34" charset="0"/>
              </a:rPr>
              <a:t>Desk-on-Desk Standing Desk</a:t>
            </a:r>
            <a:endParaRPr lang="en-US" sz="4000" b="1" dirty="0">
              <a:latin typeface="+mj-lt"/>
              <a:cs typeface="Arial" panose="020B0604020202020204"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4804" y="1851115"/>
            <a:ext cx="5747358" cy="3864719"/>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58" y="0"/>
            <a:ext cx="1653540" cy="924329"/>
          </a:xfrm>
          <a:prstGeom prst="rect">
            <a:avLst/>
          </a:prstGeom>
        </p:spPr>
      </p:pic>
    </p:spTree>
    <p:extLst>
      <p:ext uri="{BB962C8B-B14F-4D97-AF65-F5344CB8AC3E}">
        <p14:creationId xmlns:p14="http://schemas.microsoft.com/office/powerpoint/2010/main" val="32964196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ectangle 14"/>
          <p:cNvSpPr/>
          <p:nvPr/>
        </p:nvSpPr>
        <p:spPr>
          <a:xfrm>
            <a:off x="4678581" y="1557782"/>
            <a:ext cx="4406428" cy="5139869"/>
          </a:xfrm>
          <a:prstGeom prst="rect">
            <a:avLst/>
          </a:prstGeom>
        </p:spPr>
        <p:txBody>
          <a:bodyPr wrap="square">
            <a:spAutoFit/>
          </a:bodyPr>
          <a:lstStyle/>
          <a:p>
            <a:r>
              <a:rPr lang="en-US" sz="1400" dirty="0">
                <a:solidFill>
                  <a:prstClr val="black"/>
                </a:solidFill>
                <a:latin typeface="Calibri Light" panose="020F0302020204030204"/>
              </a:rPr>
              <a:t>Features</a:t>
            </a:r>
            <a:endParaRPr lang="en-US" sz="1200" dirty="0">
              <a:solidFill>
                <a:prstClr val="black"/>
              </a:solidFill>
              <a:latin typeface="Calibri Light" panose="020F0302020204030204"/>
            </a:endParaRPr>
          </a:p>
          <a:p>
            <a:pPr marL="171450" indent="-171450">
              <a:buFont typeface="Arial" panose="020B0604020202020204" pitchFamily="34" charset="0"/>
              <a:buChar char="•"/>
            </a:pPr>
            <a:r>
              <a:rPr lang="en-US" sz="1200" dirty="0">
                <a:solidFill>
                  <a:prstClr val="black"/>
                </a:solidFill>
              </a:rPr>
              <a:t>Turns any flat surface into an adjustable height workspace</a:t>
            </a:r>
          </a:p>
          <a:p>
            <a:pPr marL="171450" indent="-171450">
              <a:buFont typeface="Arial" panose="020B0604020202020204" pitchFamily="34" charset="0"/>
              <a:buChar char="•"/>
            </a:pPr>
            <a:r>
              <a:rPr lang="en-US" sz="1200" dirty="0">
                <a:solidFill>
                  <a:prstClr val="black"/>
                </a:solidFill>
              </a:rPr>
              <a:t>Provides more than 11 inches of vertical height adjustment!</a:t>
            </a:r>
          </a:p>
          <a:p>
            <a:pPr marL="171450" indent="-171450">
              <a:buFont typeface="Arial" panose="020B0604020202020204" pitchFamily="34" charset="0"/>
              <a:buChar char="•"/>
            </a:pPr>
            <a:r>
              <a:rPr lang="en-US" sz="1200" dirty="0">
                <a:solidFill>
                  <a:prstClr val="black"/>
                </a:solidFill>
              </a:rPr>
              <a:t>Electric drive system lifts up to 33 lbs. with the touch of a button</a:t>
            </a:r>
          </a:p>
          <a:p>
            <a:pPr marL="171450" indent="-171450">
              <a:buFont typeface="Arial" panose="020B0604020202020204" pitchFamily="34" charset="0"/>
              <a:buChar char="•"/>
            </a:pPr>
            <a:r>
              <a:rPr lang="en-US" sz="1200" b="1" dirty="0">
                <a:solidFill>
                  <a:prstClr val="black"/>
                </a:solidFill>
              </a:rPr>
              <a:t>5V2.1A/10W USB port</a:t>
            </a:r>
            <a:r>
              <a:rPr lang="en-US" sz="1200" dirty="0">
                <a:solidFill>
                  <a:prstClr val="black"/>
                </a:solidFill>
              </a:rPr>
              <a:t> charges USB devices from phone chargers, to mini fans and other gadgets</a:t>
            </a:r>
          </a:p>
          <a:p>
            <a:pPr marL="171450" indent="-171450">
              <a:buFont typeface="Arial" panose="020B0604020202020204" pitchFamily="34" charset="0"/>
              <a:buChar char="•"/>
            </a:pPr>
            <a:r>
              <a:rPr lang="en-US" sz="1200" dirty="0">
                <a:solidFill>
                  <a:prstClr val="black"/>
                </a:solidFill>
              </a:rPr>
              <a:t>Generous desk top surface measures 35.43" x 23.23"; fits almost any size laptop and multiple monitor setups</a:t>
            </a:r>
          </a:p>
          <a:p>
            <a:pPr marL="171450" indent="-171450">
              <a:buFont typeface="Arial" panose="020B0604020202020204" pitchFamily="34" charset="0"/>
              <a:buChar char="•"/>
            </a:pPr>
            <a:r>
              <a:rPr lang="en-US" sz="1200" dirty="0">
                <a:solidFill>
                  <a:prstClr val="black"/>
                </a:solidFill>
              </a:rPr>
              <a:t>Conveniently store tablets and cell phones in the desk top slot for easy access and use as a second screen </a:t>
            </a:r>
          </a:p>
          <a:p>
            <a:pPr marL="171450" indent="-171450">
              <a:buFont typeface="Arial" panose="020B0604020202020204" pitchFamily="34" charset="0"/>
              <a:buChar char="•"/>
            </a:pPr>
            <a:r>
              <a:rPr lang="en-US" sz="1200" dirty="0">
                <a:solidFill>
                  <a:prstClr val="black"/>
                </a:solidFill>
              </a:rPr>
              <a:t>Ergonomically beveled edges provide a comfortable resting place for the heel of your hand</a:t>
            </a:r>
          </a:p>
          <a:p>
            <a:pPr marL="171450" indent="-171450">
              <a:buFont typeface="Arial" panose="020B0604020202020204" pitchFamily="34" charset="0"/>
              <a:buChar char="•"/>
            </a:pPr>
            <a:r>
              <a:rPr lang="en-US" sz="1200" dirty="0">
                <a:solidFill>
                  <a:prstClr val="black"/>
                </a:solidFill>
              </a:rPr>
              <a:t>Removable keyboard tray adjusts with desk top</a:t>
            </a:r>
          </a:p>
          <a:p>
            <a:pPr marL="171450" indent="-171450">
              <a:buFont typeface="Arial" panose="020B0604020202020204" pitchFamily="34" charset="0"/>
              <a:buChar char="•"/>
            </a:pPr>
            <a:r>
              <a:rPr lang="en-US" sz="1200" dirty="0">
                <a:solidFill>
                  <a:prstClr val="black"/>
                </a:solidFill>
              </a:rPr>
              <a:t>No assembly required; simply unpack and plug in</a:t>
            </a:r>
          </a:p>
          <a:p>
            <a:pPr marL="171450" indent="-171450">
              <a:buFont typeface="Arial" panose="020B0604020202020204" pitchFamily="34" charset="0"/>
              <a:buChar char="•"/>
            </a:pPr>
            <a:endParaRPr lang="en-US" sz="1200" dirty="0">
              <a:solidFill>
                <a:prstClr val="black"/>
              </a:solidFill>
            </a:endParaRPr>
          </a:p>
          <a:p>
            <a:r>
              <a:rPr lang="en-US" sz="1400" dirty="0">
                <a:solidFill>
                  <a:prstClr val="black"/>
                </a:solidFill>
                <a:latin typeface="Calibri Light" panose="020F0302020204030204"/>
              </a:rPr>
              <a:t>Specifications</a:t>
            </a:r>
            <a:endParaRPr lang="en-US" sz="1200" dirty="0">
              <a:solidFill>
                <a:prstClr val="black"/>
              </a:solidFill>
              <a:latin typeface="Calibri Light" panose="020F0302020204030204"/>
            </a:endParaRPr>
          </a:p>
          <a:p>
            <a:pPr marL="171450" indent="-171450">
              <a:buFont typeface="Arial" panose="020B0604020202020204" pitchFamily="34" charset="0"/>
              <a:buChar char="•"/>
            </a:pPr>
            <a:r>
              <a:rPr lang="en-US" sz="1200" dirty="0">
                <a:solidFill>
                  <a:prstClr val="black"/>
                </a:solidFill>
              </a:rPr>
              <a:t>Top Material: </a:t>
            </a:r>
            <a:r>
              <a:rPr lang="en-US" sz="1200" b="1" dirty="0" smtClean="0">
                <a:solidFill>
                  <a:prstClr val="black"/>
                </a:solidFill>
              </a:rPr>
              <a:t>MDF with </a:t>
            </a:r>
            <a:r>
              <a:rPr lang="en-US" sz="1200" b="1" dirty="0">
                <a:solidFill>
                  <a:prstClr val="black"/>
                </a:solidFill>
              </a:rPr>
              <a:t>laminate finish</a:t>
            </a:r>
          </a:p>
          <a:p>
            <a:pPr marL="171450" indent="-171450">
              <a:buFont typeface="Arial" panose="020B0604020202020204" pitchFamily="34" charset="0"/>
              <a:buChar char="•"/>
            </a:pPr>
            <a:r>
              <a:rPr lang="en-US" sz="1200" dirty="0">
                <a:solidFill>
                  <a:prstClr val="black"/>
                </a:solidFill>
              </a:rPr>
              <a:t>Top Area: </a:t>
            </a:r>
            <a:r>
              <a:rPr lang="en-US" sz="1200" b="1" dirty="0">
                <a:solidFill>
                  <a:prstClr val="black"/>
                </a:solidFill>
              </a:rPr>
              <a:t> 35.43" x 23.23" x 0.59" thick</a:t>
            </a:r>
          </a:p>
          <a:p>
            <a:pPr marL="171450" indent="-171450">
              <a:buFont typeface="Arial" panose="020B0604020202020204" pitchFamily="34" charset="0"/>
              <a:buChar char="•"/>
            </a:pPr>
            <a:r>
              <a:rPr lang="en-US" sz="1200" dirty="0">
                <a:solidFill>
                  <a:prstClr val="black"/>
                </a:solidFill>
              </a:rPr>
              <a:t>Color: </a:t>
            </a:r>
            <a:r>
              <a:rPr lang="en-US" sz="1200" b="1" dirty="0">
                <a:solidFill>
                  <a:prstClr val="black"/>
                </a:solidFill>
              </a:rPr>
              <a:t>White</a:t>
            </a:r>
          </a:p>
          <a:p>
            <a:pPr marL="171450" indent="-171450">
              <a:buFont typeface="Arial" panose="020B0604020202020204" pitchFamily="34" charset="0"/>
              <a:buChar char="•"/>
            </a:pPr>
            <a:r>
              <a:rPr lang="en-US" sz="1200" dirty="0">
                <a:solidFill>
                  <a:prstClr val="black"/>
                </a:solidFill>
              </a:rPr>
              <a:t>Frame Color:</a:t>
            </a:r>
            <a:r>
              <a:rPr lang="en-US" sz="1200" b="1" dirty="0">
                <a:solidFill>
                  <a:prstClr val="black"/>
                </a:solidFill>
              </a:rPr>
              <a:t>  Silver</a:t>
            </a:r>
          </a:p>
          <a:p>
            <a:pPr marL="171450" indent="-171450">
              <a:buFont typeface="Arial" panose="020B0604020202020204" pitchFamily="34" charset="0"/>
              <a:buChar char="•"/>
            </a:pPr>
            <a:r>
              <a:rPr lang="en-US" sz="1200" dirty="0">
                <a:solidFill>
                  <a:prstClr val="black"/>
                </a:solidFill>
              </a:rPr>
              <a:t>Adjustment Type: </a:t>
            </a:r>
            <a:r>
              <a:rPr lang="en-US" sz="1200" b="1" dirty="0">
                <a:solidFill>
                  <a:prstClr val="black"/>
                </a:solidFill>
              </a:rPr>
              <a:t>Electric Motor</a:t>
            </a:r>
          </a:p>
          <a:p>
            <a:pPr marL="171450" indent="-171450">
              <a:buFont typeface="Arial" panose="020B0604020202020204" pitchFamily="34" charset="0"/>
              <a:buChar char="•"/>
            </a:pPr>
            <a:r>
              <a:rPr lang="en-US" sz="1200" dirty="0">
                <a:solidFill>
                  <a:prstClr val="black"/>
                </a:solidFill>
              </a:rPr>
              <a:t>Adjustment Range: </a:t>
            </a:r>
            <a:r>
              <a:rPr lang="en-US" sz="1200" b="1" dirty="0">
                <a:solidFill>
                  <a:prstClr val="black"/>
                </a:solidFill>
              </a:rPr>
              <a:t>5.9" to 18.9"</a:t>
            </a:r>
          </a:p>
          <a:p>
            <a:pPr marL="171450" indent="-171450">
              <a:buFont typeface="Arial" panose="020B0604020202020204" pitchFamily="34" charset="0"/>
              <a:buChar char="•"/>
            </a:pPr>
            <a:r>
              <a:rPr lang="en-US" sz="1200" dirty="0">
                <a:solidFill>
                  <a:prstClr val="black"/>
                </a:solidFill>
              </a:rPr>
              <a:t>Overall Size: </a:t>
            </a:r>
            <a:r>
              <a:rPr lang="en-US" sz="1200" b="1" dirty="0">
                <a:solidFill>
                  <a:prstClr val="black"/>
                </a:solidFill>
              </a:rPr>
              <a:t>35.43" W x 23.23" D x (5.9” to 18.9") H</a:t>
            </a:r>
          </a:p>
          <a:p>
            <a:pPr marL="171450" indent="-171450">
              <a:buFont typeface="Arial" panose="020B0604020202020204" pitchFamily="34" charset="0"/>
              <a:buChar char="•"/>
            </a:pPr>
            <a:r>
              <a:rPr lang="en-US" sz="1200" dirty="0">
                <a:solidFill>
                  <a:prstClr val="black"/>
                </a:solidFill>
              </a:rPr>
              <a:t>Weight Capacity: </a:t>
            </a:r>
            <a:r>
              <a:rPr lang="en-US" sz="1200" b="1" dirty="0">
                <a:solidFill>
                  <a:prstClr val="black"/>
                </a:solidFill>
              </a:rPr>
              <a:t>33 lbs.</a:t>
            </a:r>
          </a:p>
          <a:p>
            <a:pPr marL="171450" indent="-171450">
              <a:buFont typeface="Arial" panose="020B0604020202020204" pitchFamily="34" charset="0"/>
              <a:buChar char="•"/>
            </a:pPr>
            <a:r>
              <a:rPr lang="en-US" sz="1200" dirty="0">
                <a:solidFill>
                  <a:prstClr val="black"/>
                </a:solidFill>
              </a:rPr>
              <a:t>Weight:</a:t>
            </a:r>
            <a:r>
              <a:rPr lang="en-US" sz="1200" b="1" dirty="0">
                <a:solidFill>
                  <a:prstClr val="black"/>
                </a:solidFill>
              </a:rPr>
              <a:t> 50.7 lbs.</a:t>
            </a:r>
          </a:p>
          <a:p>
            <a:endParaRPr lang="en-US" sz="1200" b="1" dirty="0">
              <a:solidFill>
                <a:prstClr val="black"/>
              </a:solidFill>
            </a:endParaRPr>
          </a:p>
          <a:p>
            <a:pPr marL="171450" indent="-171450">
              <a:buFont typeface="Arial" panose="020B0604020202020204" pitchFamily="34" charset="0"/>
              <a:buChar char="•"/>
            </a:pPr>
            <a:endParaRPr lang="en-US" sz="1200" dirty="0">
              <a:solidFill>
                <a:prstClr val="black"/>
              </a:solidFill>
            </a:endParaRPr>
          </a:p>
        </p:txBody>
      </p:sp>
      <p:sp>
        <p:nvSpPr>
          <p:cNvPr id="16" name="TextBox 15"/>
          <p:cNvSpPr txBox="1"/>
          <p:nvPr/>
        </p:nvSpPr>
        <p:spPr>
          <a:xfrm>
            <a:off x="3971924" y="1019404"/>
            <a:ext cx="5172075" cy="400110"/>
          </a:xfrm>
          <a:prstGeom prst="rect">
            <a:avLst/>
          </a:prstGeom>
          <a:noFill/>
        </p:spPr>
        <p:txBody>
          <a:bodyPr wrap="square" rtlCol="0">
            <a:spAutoFit/>
          </a:bodyPr>
          <a:lstStyle/>
          <a:p>
            <a:pPr algn="ctr"/>
            <a:r>
              <a:rPr lang="en-US" sz="2000" dirty="0" smtClean="0">
                <a:solidFill>
                  <a:prstClr val="black"/>
                </a:solidFill>
                <a:latin typeface="Calibri Light" panose="020F0302020204030204"/>
                <a:cs typeface="Arial" panose="020B0604020202020204" pitchFamily="34" charset="0"/>
              </a:rPr>
              <a:t>AIRLIFT® </a:t>
            </a:r>
            <a:r>
              <a:rPr lang="en-US" sz="2000" dirty="0">
                <a:solidFill>
                  <a:prstClr val="black"/>
                </a:solidFill>
                <a:latin typeface="Calibri Light" panose="020F0302020204030204"/>
                <a:cs typeface="Arial" panose="020B0604020202020204" pitchFamily="34" charset="0"/>
              </a:rPr>
              <a:t>Electric </a:t>
            </a:r>
            <a:r>
              <a:rPr lang="en-US" sz="2000" dirty="0" smtClean="0">
                <a:solidFill>
                  <a:prstClr val="black"/>
                </a:solidFill>
                <a:latin typeface="Calibri Light" panose="020F0302020204030204"/>
                <a:cs typeface="Arial" panose="020B0604020202020204" pitchFamily="34" charset="0"/>
              </a:rPr>
              <a:t>Standing Desk Converter, </a:t>
            </a:r>
            <a:r>
              <a:rPr lang="en-US" sz="2000" dirty="0">
                <a:solidFill>
                  <a:prstClr val="black"/>
                </a:solidFill>
                <a:latin typeface="Calibri Light" panose="020F0302020204030204"/>
                <a:cs typeface="Arial" panose="020B0604020202020204" pitchFamily="34" charset="0"/>
              </a:rPr>
              <a:t>White</a:t>
            </a:r>
          </a:p>
        </p:txBody>
      </p:sp>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0" y="5654508"/>
            <a:ext cx="3138534" cy="1052387"/>
          </a:xfrm>
          <a:prstGeom prst="rect">
            <a:avLst/>
          </a:prstGeom>
        </p:spPr>
      </p:pic>
      <p:cxnSp>
        <p:nvCxnSpPr>
          <p:cNvPr id="27" name="Straight Arrow Connector 26"/>
          <p:cNvCxnSpPr/>
          <p:nvPr/>
        </p:nvCxnSpPr>
        <p:spPr>
          <a:xfrm flipH="1" flipV="1">
            <a:off x="2322531" y="6180702"/>
            <a:ext cx="999081" cy="36066"/>
          </a:xfrm>
          <a:prstGeom prst="straightConnector1">
            <a:avLst/>
          </a:prstGeom>
          <a:ln>
            <a:solidFill>
              <a:srgbClr val="3CDB22"/>
            </a:solidFill>
            <a:tailEnd type="stealth" w="lg" len="lg"/>
          </a:ln>
          <a:effectLst>
            <a:outerShdw blurRad="40000" dist="20000" dir="5400000" rotWithShape="0">
              <a:schemeClr val="tx1">
                <a:alpha val="38000"/>
              </a:schemeClr>
            </a:outerShdw>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00" y="1581994"/>
            <a:ext cx="4685781" cy="3160559"/>
          </a:xfrm>
          <a:prstGeom prst="rect">
            <a:avLst/>
          </a:prstGeom>
        </p:spPr>
      </p:pic>
      <p:sp>
        <p:nvSpPr>
          <p:cNvPr id="13" name="Rectangle 12"/>
          <p:cNvSpPr/>
          <p:nvPr/>
        </p:nvSpPr>
        <p:spPr>
          <a:xfrm>
            <a:off x="7055784" y="0"/>
            <a:ext cx="2088216" cy="738664"/>
          </a:xfrm>
          <a:prstGeom prst="rect">
            <a:avLst/>
          </a:prstGeom>
        </p:spPr>
        <p:txBody>
          <a:bodyPr wrap="square">
            <a:spAutoFit/>
          </a:bodyPr>
          <a:lstStyle/>
          <a:p>
            <a:pPr marL="0" lvl="1" algn="r"/>
            <a:r>
              <a:rPr lang="en-US" sz="1400" dirty="0">
                <a:solidFill>
                  <a:prstClr val="black"/>
                </a:solidFill>
                <a:latin typeface="Calibri Light" panose="020F0302020204030204"/>
                <a:cs typeface="Arial" panose="020B0604020202020204" pitchFamily="34" charset="0"/>
              </a:rPr>
              <a:t>Model: </a:t>
            </a:r>
            <a:r>
              <a:rPr lang="en-US" sz="1400" dirty="0" smtClean="0">
                <a:solidFill>
                  <a:prstClr val="black"/>
                </a:solidFill>
                <a:latin typeface="Calibri Light" panose="020F0302020204030204"/>
                <a:cs typeface="Arial" panose="020B0604020202020204" pitchFamily="34" charset="0"/>
              </a:rPr>
              <a:t>TBD</a:t>
            </a:r>
            <a:endParaRPr lang="en-US" sz="1400" dirty="0">
              <a:solidFill>
                <a:prstClr val="black"/>
              </a:solidFill>
              <a:latin typeface="Calibri Light" panose="020F0302020204030204"/>
              <a:cs typeface="Arial" panose="020B0604020202020204" pitchFamily="34" charset="0"/>
            </a:endParaRPr>
          </a:p>
          <a:p>
            <a:pPr marL="0" lvl="1" algn="r"/>
            <a:r>
              <a:rPr lang="en-US" sz="1400" dirty="0">
                <a:solidFill>
                  <a:prstClr val="black"/>
                </a:solidFill>
                <a:latin typeface="Calibri Light" panose="020F0302020204030204"/>
                <a:cs typeface="Arial" panose="020B0604020202020204" pitchFamily="34" charset="0"/>
              </a:rPr>
              <a:t>MSRP: $</a:t>
            </a:r>
            <a:r>
              <a:rPr lang="en-US" sz="1400" dirty="0" smtClean="0">
                <a:solidFill>
                  <a:prstClr val="black"/>
                </a:solidFill>
                <a:latin typeface="Calibri Light" panose="020F0302020204030204"/>
                <a:cs typeface="Arial" panose="020B0604020202020204" pitchFamily="34" charset="0"/>
              </a:rPr>
              <a:t>299.99</a:t>
            </a:r>
          </a:p>
          <a:p>
            <a:pPr marL="0" lvl="1" algn="r"/>
            <a:r>
              <a:rPr lang="en-US" sz="1400" dirty="0" smtClean="0">
                <a:solidFill>
                  <a:prstClr val="black"/>
                </a:solidFill>
                <a:latin typeface="Calibri Light" panose="020F0302020204030204"/>
                <a:cs typeface="Arial" panose="020B0604020202020204" pitchFamily="34" charset="0"/>
              </a:rPr>
              <a:t>Available October 2017</a:t>
            </a:r>
            <a:endParaRPr lang="en-US" sz="1400" dirty="0">
              <a:solidFill>
                <a:prstClr val="black"/>
              </a:solidFill>
              <a:latin typeface="Calibri Light" panose="020F0302020204030204"/>
              <a:cs typeface="Arial" panose="020B0604020202020204" pitchFamily="34" charset="0"/>
            </a:endParaRP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90589" y="5608029"/>
            <a:ext cx="1181411" cy="1181411"/>
          </a:xfrm>
          <a:prstGeom prst="rect">
            <a:avLst/>
          </a:prstGeom>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158" y="0"/>
            <a:ext cx="1653540" cy="924329"/>
          </a:xfrm>
          <a:prstGeom prst="rect">
            <a:avLst/>
          </a:prstGeom>
        </p:spPr>
      </p:pic>
    </p:spTree>
    <p:extLst>
      <p:ext uri="{BB962C8B-B14F-4D97-AF65-F5344CB8AC3E}">
        <p14:creationId xmlns:p14="http://schemas.microsoft.com/office/powerpoint/2010/main" val="42652621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4678581" y="1557782"/>
            <a:ext cx="4406428" cy="5324535"/>
          </a:xfrm>
          <a:prstGeom prst="rect">
            <a:avLst/>
          </a:prstGeom>
        </p:spPr>
        <p:txBody>
          <a:bodyPr wrap="square">
            <a:spAutoFit/>
          </a:bodyPr>
          <a:lstStyle/>
          <a:p>
            <a:r>
              <a:rPr lang="en-US" sz="1400" dirty="0">
                <a:solidFill>
                  <a:prstClr val="black"/>
                </a:solidFill>
                <a:latin typeface="Calibri Light" panose="020F0302020204030204"/>
              </a:rPr>
              <a:t>Features</a:t>
            </a:r>
            <a:endParaRPr lang="en-US" sz="1200" dirty="0">
              <a:solidFill>
                <a:prstClr val="black"/>
              </a:solidFill>
              <a:latin typeface="Calibri Light" panose="020F0302020204030204"/>
            </a:endParaRPr>
          </a:p>
          <a:p>
            <a:pPr marL="171450" indent="-171450">
              <a:buFont typeface="Arial" panose="020B0604020202020204" pitchFamily="34" charset="0"/>
              <a:buChar char="•"/>
            </a:pPr>
            <a:r>
              <a:rPr lang="en-US" sz="1200" dirty="0">
                <a:solidFill>
                  <a:prstClr val="black"/>
                </a:solidFill>
              </a:rPr>
              <a:t>Turns any flat surface into an adjustable height workspace</a:t>
            </a:r>
          </a:p>
          <a:p>
            <a:pPr marL="171450" indent="-171450">
              <a:buFont typeface="Arial" panose="020B0604020202020204" pitchFamily="34" charset="0"/>
              <a:buChar char="•"/>
            </a:pPr>
            <a:r>
              <a:rPr lang="en-US" sz="1200" dirty="0">
                <a:solidFill>
                  <a:prstClr val="black"/>
                </a:solidFill>
              </a:rPr>
              <a:t>Provides more than 11 inches of vertical height adjustment!</a:t>
            </a:r>
          </a:p>
          <a:p>
            <a:pPr marL="171450" indent="-171450">
              <a:buFont typeface="Arial" panose="020B0604020202020204" pitchFamily="34" charset="0"/>
              <a:buChar char="•"/>
            </a:pPr>
            <a:r>
              <a:rPr lang="en-US" sz="1200" dirty="0">
                <a:solidFill>
                  <a:prstClr val="black"/>
                </a:solidFill>
              </a:rPr>
              <a:t>Electric drive system lifts up to 33 lbs. with the touch of a button</a:t>
            </a:r>
          </a:p>
          <a:p>
            <a:pPr marL="171450" indent="-171450">
              <a:buFont typeface="Arial" panose="020B0604020202020204" pitchFamily="34" charset="0"/>
              <a:buChar char="•"/>
            </a:pPr>
            <a:r>
              <a:rPr lang="en-US" sz="1200" b="1" dirty="0">
                <a:solidFill>
                  <a:prstClr val="black"/>
                </a:solidFill>
              </a:rPr>
              <a:t>5V2.1A/10W USB port</a:t>
            </a:r>
            <a:r>
              <a:rPr lang="en-US" sz="1200" dirty="0">
                <a:solidFill>
                  <a:prstClr val="black"/>
                </a:solidFill>
              </a:rPr>
              <a:t> charges USB devices from phone chargers, to mini fans and other gadgets</a:t>
            </a:r>
          </a:p>
          <a:p>
            <a:pPr marL="171450" indent="-171450">
              <a:buFont typeface="Arial" panose="020B0604020202020204" pitchFamily="34" charset="0"/>
              <a:buChar char="•"/>
            </a:pPr>
            <a:r>
              <a:rPr lang="en-US" sz="1200" dirty="0">
                <a:solidFill>
                  <a:prstClr val="black"/>
                </a:solidFill>
              </a:rPr>
              <a:t>Generous desk top surface measures 35.43" x 23.23"; fits almost any size laptop and multiple monitor setups</a:t>
            </a:r>
          </a:p>
          <a:p>
            <a:pPr marL="171450" indent="-171450">
              <a:buFont typeface="Arial" panose="020B0604020202020204" pitchFamily="34" charset="0"/>
              <a:buChar char="•"/>
            </a:pPr>
            <a:r>
              <a:rPr lang="en-US" sz="1200" dirty="0">
                <a:solidFill>
                  <a:prstClr val="black"/>
                </a:solidFill>
              </a:rPr>
              <a:t>Conveniently store tablets and cell phones in the desk top slot for easy access and use as a second screen </a:t>
            </a:r>
          </a:p>
          <a:p>
            <a:pPr marL="171450" indent="-171450">
              <a:buFont typeface="Arial" panose="020B0604020202020204" pitchFamily="34" charset="0"/>
              <a:buChar char="•"/>
            </a:pPr>
            <a:r>
              <a:rPr lang="en-US" sz="1200" dirty="0">
                <a:solidFill>
                  <a:prstClr val="black"/>
                </a:solidFill>
              </a:rPr>
              <a:t>Ergonomically beveled edges provide a comfortable resting place for the heel of your hand</a:t>
            </a:r>
          </a:p>
          <a:p>
            <a:pPr marL="171450" indent="-171450">
              <a:buFont typeface="Arial" panose="020B0604020202020204" pitchFamily="34" charset="0"/>
              <a:buChar char="•"/>
            </a:pPr>
            <a:r>
              <a:rPr lang="en-US" sz="1200" dirty="0">
                <a:solidFill>
                  <a:prstClr val="black"/>
                </a:solidFill>
              </a:rPr>
              <a:t>Removable keyboard tray adjusts with desk top</a:t>
            </a:r>
          </a:p>
          <a:p>
            <a:pPr marL="171450" indent="-171450">
              <a:buFont typeface="Arial" panose="020B0604020202020204" pitchFamily="34" charset="0"/>
              <a:buChar char="•"/>
            </a:pPr>
            <a:r>
              <a:rPr lang="en-US" sz="1200" dirty="0">
                <a:solidFill>
                  <a:prstClr val="black"/>
                </a:solidFill>
              </a:rPr>
              <a:t>No assembly required; simply unpack and plug in</a:t>
            </a:r>
          </a:p>
          <a:p>
            <a:pPr marL="171450" indent="-171450">
              <a:buFont typeface="Arial" panose="020B0604020202020204" pitchFamily="34" charset="0"/>
              <a:buChar char="•"/>
            </a:pPr>
            <a:endParaRPr lang="en-US" sz="1200" dirty="0">
              <a:solidFill>
                <a:prstClr val="black"/>
              </a:solidFill>
            </a:endParaRPr>
          </a:p>
          <a:p>
            <a:r>
              <a:rPr lang="en-US" sz="1400" dirty="0">
                <a:solidFill>
                  <a:prstClr val="black"/>
                </a:solidFill>
                <a:latin typeface="Calibri Light" panose="020F0302020204030204"/>
              </a:rPr>
              <a:t>Specifications</a:t>
            </a:r>
            <a:endParaRPr lang="en-US" sz="1200" dirty="0">
              <a:solidFill>
                <a:prstClr val="black"/>
              </a:solidFill>
              <a:latin typeface="Calibri Light" panose="020F0302020204030204"/>
            </a:endParaRPr>
          </a:p>
          <a:p>
            <a:pPr marL="171450" indent="-171450">
              <a:buFont typeface="Arial" panose="020B0604020202020204" pitchFamily="34" charset="0"/>
              <a:buChar char="•"/>
            </a:pPr>
            <a:r>
              <a:rPr lang="en-US" sz="1200" dirty="0">
                <a:solidFill>
                  <a:prstClr val="black"/>
                </a:solidFill>
              </a:rPr>
              <a:t>Top Material: </a:t>
            </a:r>
            <a:r>
              <a:rPr lang="en-US" sz="1200" b="1" dirty="0" smtClean="0"/>
              <a:t>MDF with </a:t>
            </a:r>
            <a:r>
              <a:rPr lang="en-US" sz="1200" b="1" dirty="0"/>
              <a:t>laminate finish</a:t>
            </a:r>
            <a:endParaRPr lang="en-US" sz="1200" b="1" dirty="0">
              <a:solidFill>
                <a:prstClr val="black"/>
              </a:solidFill>
            </a:endParaRPr>
          </a:p>
          <a:p>
            <a:pPr marL="171450" indent="-171450">
              <a:buFont typeface="Arial" panose="020B0604020202020204" pitchFamily="34" charset="0"/>
              <a:buChar char="•"/>
            </a:pPr>
            <a:r>
              <a:rPr lang="en-US" sz="1200" dirty="0">
                <a:solidFill>
                  <a:prstClr val="black"/>
                </a:solidFill>
              </a:rPr>
              <a:t>Top Area: </a:t>
            </a:r>
            <a:r>
              <a:rPr lang="en-US" sz="1200" b="1" dirty="0">
                <a:solidFill>
                  <a:prstClr val="black"/>
                </a:solidFill>
              </a:rPr>
              <a:t> 35.43" x 23.23" x 0.59" thick</a:t>
            </a:r>
          </a:p>
          <a:p>
            <a:pPr marL="171450" indent="-171450">
              <a:buFont typeface="Arial" panose="020B0604020202020204" pitchFamily="34" charset="0"/>
              <a:buChar char="•"/>
            </a:pPr>
            <a:r>
              <a:rPr lang="en-US" sz="1200" dirty="0">
                <a:solidFill>
                  <a:prstClr val="black"/>
                </a:solidFill>
              </a:rPr>
              <a:t>Color: </a:t>
            </a:r>
            <a:r>
              <a:rPr lang="en-US" sz="1200" b="1" dirty="0">
                <a:solidFill>
                  <a:prstClr val="black"/>
                </a:solidFill>
              </a:rPr>
              <a:t>Black</a:t>
            </a:r>
          </a:p>
          <a:p>
            <a:pPr marL="171450" indent="-171450">
              <a:buFont typeface="Arial" panose="020B0604020202020204" pitchFamily="34" charset="0"/>
              <a:buChar char="•"/>
            </a:pPr>
            <a:r>
              <a:rPr lang="en-US" sz="1200" dirty="0">
                <a:solidFill>
                  <a:prstClr val="black"/>
                </a:solidFill>
              </a:rPr>
              <a:t>Frame Color:</a:t>
            </a:r>
            <a:r>
              <a:rPr lang="en-US" sz="1200" b="1" dirty="0">
                <a:solidFill>
                  <a:prstClr val="black"/>
                </a:solidFill>
              </a:rPr>
              <a:t>  Black</a:t>
            </a:r>
          </a:p>
          <a:p>
            <a:pPr marL="171450" indent="-171450">
              <a:buFont typeface="Arial" panose="020B0604020202020204" pitchFamily="34" charset="0"/>
              <a:buChar char="•"/>
            </a:pPr>
            <a:r>
              <a:rPr lang="en-US" sz="1200" dirty="0">
                <a:solidFill>
                  <a:prstClr val="black"/>
                </a:solidFill>
              </a:rPr>
              <a:t>Adjustment Type: </a:t>
            </a:r>
            <a:r>
              <a:rPr lang="en-US" sz="1200" b="1" dirty="0">
                <a:solidFill>
                  <a:prstClr val="black"/>
                </a:solidFill>
              </a:rPr>
              <a:t>Electric Motor</a:t>
            </a:r>
          </a:p>
          <a:p>
            <a:pPr marL="171450" indent="-171450">
              <a:buFont typeface="Arial" panose="020B0604020202020204" pitchFamily="34" charset="0"/>
              <a:buChar char="•"/>
            </a:pPr>
            <a:r>
              <a:rPr lang="en-US" sz="1200" dirty="0">
                <a:solidFill>
                  <a:prstClr val="black"/>
                </a:solidFill>
              </a:rPr>
              <a:t>Adjustment Range: </a:t>
            </a:r>
            <a:r>
              <a:rPr lang="en-US" sz="1200" b="1" dirty="0">
                <a:solidFill>
                  <a:prstClr val="black"/>
                </a:solidFill>
              </a:rPr>
              <a:t>5.9" to 18.9"</a:t>
            </a:r>
          </a:p>
          <a:p>
            <a:pPr marL="171450" indent="-171450">
              <a:buFont typeface="Arial" panose="020B0604020202020204" pitchFamily="34" charset="0"/>
              <a:buChar char="•"/>
            </a:pPr>
            <a:r>
              <a:rPr lang="en-US" sz="1200" dirty="0">
                <a:solidFill>
                  <a:prstClr val="black"/>
                </a:solidFill>
              </a:rPr>
              <a:t>Overall Size: </a:t>
            </a:r>
            <a:r>
              <a:rPr lang="en-US" sz="1200" b="1" dirty="0">
                <a:solidFill>
                  <a:prstClr val="black"/>
                </a:solidFill>
              </a:rPr>
              <a:t>35.43" W x 23.23" D x (5.9” to 18.9") H</a:t>
            </a:r>
          </a:p>
          <a:p>
            <a:pPr marL="171450" indent="-171450">
              <a:buFont typeface="Arial" panose="020B0604020202020204" pitchFamily="34" charset="0"/>
              <a:buChar char="•"/>
            </a:pPr>
            <a:r>
              <a:rPr lang="en-US" sz="1200" dirty="0">
                <a:solidFill>
                  <a:prstClr val="black"/>
                </a:solidFill>
              </a:rPr>
              <a:t>Weight Capacity: </a:t>
            </a:r>
            <a:r>
              <a:rPr lang="en-US" sz="1200" b="1" dirty="0">
                <a:solidFill>
                  <a:prstClr val="black"/>
                </a:solidFill>
              </a:rPr>
              <a:t>33 lbs.</a:t>
            </a:r>
          </a:p>
          <a:p>
            <a:pPr marL="171450" indent="-171450">
              <a:buFont typeface="Arial" panose="020B0604020202020204" pitchFamily="34" charset="0"/>
              <a:buChar char="•"/>
            </a:pPr>
            <a:r>
              <a:rPr lang="en-US" sz="1200" dirty="0">
                <a:solidFill>
                  <a:prstClr val="black"/>
                </a:solidFill>
              </a:rPr>
              <a:t>Weight:</a:t>
            </a:r>
            <a:r>
              <a:rPr lang="en-US" sz="1200" b="1" dirty="0">
                <a:solidFill>
                  <a:prstClr val="black"/>
                </a:solidFill>
              </a:rPr>
              <a:t> 50.7 lbs.</a:t>
            </a:r>
          </a:p>
          <a:p>
            <a:endParaRPr lang="en-US" sz="1200" b="1" dirty="0">
              <a:solidFill>
                <a:prstClr val="black"/>
              </a:solidFill>
            </a:endParaRPr>
          </a:p>
          <a:p>
            <a:pPr marL="171450" indent="-171450">
              <a:buFont typeface="Arial" panose="020B0604020202020204" pitchFamily="34" charset="0"/>
              <a:buChar char="•"/>
            </a:pPr>
            <a:endParaRPr lang="en-US" sz="1200" dirty="0">
              <a:solidFill>
                <a:prstClr val="black"/>
              </a:solidFill>
            </a:endParaRPr>
          </a:p>
        </p:txBody>
      </p:sp>
      <p:sp>
        <p:nvSpPr>
          <p:cNvPr id="16" name="TextBox 15"/>
          <p:cNvSpPr txBox="1"/>
          <p:nvPr/>
        </p:nvSpPr>
        <p:spPr>
          <a:xfrm>
            <a:off x="4076700" y="1019404"/>
            <a:ext cx="5067300" cy="400110"/>
          </a:xfrm>
          <a:prstGeom prst="rect">
            <a:avLst/>
          </a:prstGeom>
          <a:noFill/>
        </p:spPr>
        <p:txBody>
          <a:bodyPr wrap="square" rtlCol="0">
            <a:spAutoFit/>
          </a:bodyPr>
          <a:lstStyle/>
          <a:p>
            <a:pPr algn="ctr"/>
            <a:r>
              <a:rPr lang="en-US" sz="2000" dirty="0" smtClean="0">
                <a:solidFill>
                  <a:prstClr val="black"/>
                </a:solidFill>
                <a:latin typeface="Calibri Light" panose="020F0302020204030204"/>
                <a:cs typeface="Arial" panose="020B0604020202020204" pitchFamily="34" charset="0"/>
              </a:rPr>
              <a:t>AIRLIFT® </a:t>
            </a:r>
            <a:r>
              <a:rPr lang="en-US" sz="2000" dirty="0">
                <a:solidFill>
                  <a:prstClr val="black"/>
                </a:solidFill>
                <a:latin typeface="Calibri Light" panose="020F0302020204030204"/>
                <a:cs typeface="Arial" panose="020B0604020202020204" pitchFamily="34" charset="0"/>
              </a:rPr>
              <a:t>Electric </a:t>
            </a:r>
            <a:r>
              <a:rPr lang="en-US" sz="2000" dirty="0" smtClean="0">
                <a:solidFill>
                  <a:prstClr val="black"/>
                </a:solidFill>
                <a:latin typeface="Calibri Light" panose="020F0302020204030204"/>
                <a:cs typeface="Arial" panose="020B0604020202020204" pitchFamily="34" charset="0"/>
              </a:rPr>
              <a:t>Standing Desk Converter, </a:t>
            </a:r>
            <a:r>
              <a:rPr lang="en-US" sz="2000" dirty="0">
                <a:solidFill>
                  <a:prstClr val="black"/>
                </a:solidFill>
                <a:latin typeface="Calibri Light" panose="020F0302020204030204"/>
                <a:cs typeface="Arial" panose="020B0604020202020204" pitchFamily="34" charset="0"/>
              </a:rPr>
              <a:t>Black</a:t>
            </a: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16782" b="16305"/>
          <a:stretch/>
        </p:blipFill>
        <p:spPr>
          <a:xfrm>
            <a:off x="0" y="1605830"/>
            <a:ext cx="4679590" cy="3131270"/>
          </a:xfrm>
          <a:prstGeom prst="rect">
            <a:avLst/>
          </a:prstGeom>
        </p:spPr>
      </p:pic>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 y="5654508"/>
            <a:ext cx="3138534" cy="1052387"/>
          </a:xfrm>
          <a:prstGeom prst="rect">
            <a:avLst/>
          </a:prstGeom>
        </p:spPr>
      </p:pic>
      <p:cxnSp>
        <p:nvCxnSpPr>
          <p:cNvPr id="27" name="Straight Arrow Connector 26"/>
          <p:cNvCxnSpPr/>
          <p:nvPr/>
        </p:nvCxnSpPr>
        <p:spPr>
          <a:xfrm flipH="1" flipV="1">
            <a:off x="2322531" y="6180702"/>
            <a:ext cx="999081" cy="36066"/>
          </a:xfrm>
          <a:prstGeom prst="straightConnector1">
            <a:avLst/>
          </a:prstGeom>
          <a:ln>
            <a:solidFill>
              <a:srgbClr val="3CDB22"/>
            </a:solidFill>
            <a:tailEnd type="stealth" w="lg" len="lg"/>
          </a:ln>
          <a:effectLst>
            <a:outerShdw blurRad="40000" dist="20000" dir="5400000" rotWithShape="0">
              <a:schemeClr val="tx1">
                <a:alpha val="38000"/>
              </a:schemeClr>
            </a:outerShdw>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7055784" y="0"/>
            <a:ext cx="2088216" cy="523220"/>
          </a:xfrm>
          <a:prstGeom prst="rect">
            <a:avLst/>
          </a:prstGeom>
        </p:spPr>
        <p:txBody>
          <a:bodyPr wrap="square">
            <a:spAutoFit/>
          </a:bodyPr>
          <a:lstStyle/>
          <a:p>
            <a:pPr marL="0" lvl="1" algn="r"/>
            <a:r>
              <a:rPr lang="en-US" sz="1400" dirty="0">
                <a:solidFill>
                  <a:prstClr val="black"/>
                </a:solidFill>
                <a:latin typeface="Calibri Light" panose="020F0302020204030204"/>
                <a:cs typeface="Arial" panose="020B0604020202020204" pitchFamily="34" charset="0"/>
              </a:rPr>
              <a:t>Model: OFF65806</a:t>
            </a:r>
          </a:p>
          <a:p>
            <a:pPr marL="0" lvl="1" algn="r"/>
            <a:r>
              <a:rPr lang="en-US" sz="1400" dirty="0">
                <a:solidFill>
                  <a:prstClr val="black"/>
                </a:solidFill>
                <a:latin typeface="Calibri Light" panose="020F0302020204030204"/>
                <a:cs typeface="Arial" panose="020B0604020202020204" pitchFamily="34" charset="0"/>
              </a:rPr>
              <a:t>MSRP: $</a:t>
            </a:r>
            <a:r>
              <a:rPr lang="en-US" sz="1400" dirty="0" smtClean="0">
                <a:solidFill>
                  <a:prstClr val="black"/>
                </a:solidFill>
                <a:latin typeface="Calibri Light" panose="020F0302020204030204"/>
                <a:cs typeface="Arial" panose="020B0604020202020204" pitchFamily="34" charset="0"/>
              </a:rPr>
              <a:t>299.99</a:t>
            </a:r>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90589" y="5608029"/>
            <a:ext cx="1181411" cy="1181411"/>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158" y="0"/>
            <a:ext cx="1653540" cy="924329"/>
          </a:xfrm>
          <a:prstGeom prst="rect">
            <a:avLst/>
          </a:prstGeom>
        </p:spPr>
      </p:pic>
    </p:spTree>
    <p:extLst>
      <p:ext uri="{BB962C8B-B14F-4D97-AF65-F5344CB8AC3E}">
        <p14:creationId xmlns:p14="http://schemas.microsoft.com/office/powerpoint/2010/main" val="1185986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64943" y="1207658"/>
            <a:ext cx="8956963" cy="2123658"/>
          </a:xfrm>
          <a:prstGeom prst="rect">
            <a:avLst/>
          </a:prstGeom>
          <a:noFill/>
        </p:spPr>
        <p:txBody>
          <a:bodyPr wrap="square" rtlCol="0">
            <a:spAutoFit/>
          </a:bodyPr>
          <a:lstStyle/>
          <a:p>
            <a:r>
              <a:rPr lang="en-US" sz="1200" dirty="0">
                <a:solidFill>
                  <a:prstClr val="black"/>
                </a:solidFill>
              </a:rPr>
              <a:t>The days of cavernous desks and massive file cabinets are coming to an end. Documents that used to take up so much space are now stored digitally. More people work from home than ever before, with or without a dedicated home office. Cubicle walls are coming down as work spaces become more collaborative and as more people become connected socially and digitally. Cell phones and personal electronics are a part of our lifestyle, and we expect our workplaces to cater to them.</a:t>
            </a:r>
          </a:p>
          <a:p>
            <a:endParaRPr lang="en-US" sz="1200" dirty="0">
              <a:solidFill>
                <a:prstClr val="black"/>
              </a:solidFill>
            </a:endParaRPr>
          </a:p>
          <a:p>
            <a:r>
              <a:rPr lang="en-US" sz="1200" dirty="0">
                <a:solidFill>
                  <a:prstClr val="black"/>
                </a:solidFill>
              </a:rPr>
              <a:t>What people want is </a:t>
            </a:r>
            <a:r>
              <a:rPr lang="en-US" sz="1200" b="1" dirty="0">
                <a:solidFill>
                  <a:prstClr val="black"/>
                </a:solidFill>
              </a:rPr>
              <a:t>more functionality, more mobility, and more connectivity</a:t>
            </a:r>
            <a:r>
              <a:rPr lang="en-US" sz="1200" dirty="0">
                <a:solidFill>
                  <a:prstClr val="black"/>
                </a:solidFill>
              </a:rPr>
              <a:t> from their desks--at home and at work.</a:t>
            </a:r>
          </a:p>
          <a:p>
            <a:endParaRPr lang="en-US" sz="1200" dirty="0">
              <a:solidFill>
                <a:prstClr val="black"/>
              </a:solidFill>
            </a:endParaRPr>
          </a:p>
          <a:p>
            <a:r>
              <a:rPr lang="en-US" sz="1200" dirty="0">
                <a:solidFill>
                  <a:prstClr val="black"/>
                </a:solidFill>
              </a:rPr>
              <a:t>Seville Classics' line of height-adjustable desks aim to address this shift in home/office trends by offering several standing desks in different form factors while targeting price points that meet the needs of a wide swath of consumers. </a:t>
            </a:r>
          </a:p>
          <a:p>
            <a:endParaRPr lang="en-US" sz="1200" dirty="0">
              <a:solidFill>
                <a:prstClr val="black"/>
              </a:solidFill>
            </a:endParaRPr>
          </a:p>
          <a:p>
            <a:r>
              <a:rPr lang="en-US" sz="1200" dirty="0">
                <a:solidFill>
                  <a:prstClr val="black"/>
                </a:solidFill>
              </a:rPr>
              <a:t>Yes, the office space is changing. Change with it. Choose Seville Classics.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37837" y="3617066"/>
            <a:ext cx="3418015" cy="2560443"/>
          </a:xfrm>
          <a:prstGeom prst="rect">
            <a:avLst/>
          </a:prstGeom>
        </p:spPr>
      </p:pic>
      <p:sp>
        <p:nvSpPr>
          <p:cNvPr id="8" name="TextBox 7"/>
          <p:cNvSpPr txBox="1"/>
          <p:nvPr/>
        </p:nvSpPr>
        <p:spPr>
          <a:xfrm>
            <a:off x="0" y="622883"/>
            <a:ext cx="9144000" cy="584775"/>
          </a:xfrm>
          <a:prstGeom prst="rect">
            <a:avLst/>
          </a:prstGeom>
          <a:noFill/>
        </p:spPr>
        <p:txBody>
          <a:bodyPr wrap="square" rtlCol="0">
            <a:spAutoFit/>
          </a:bodyPr>
          <a:lstStyle/>
          <a:p>
            <a:r>
              <a:rPr lang="en-US" sz="3200" dirty="0">
                <a:solidFill>
                  <a:prstClr val="black"/>
                </a:solidFill>
                <a:latin typeface="Calibri Light" panose="020F0302020204030204"/>
              </a:rPr>
              <a:t>The Home Office Space is Changing </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4434" y="3634064"/>
            <a:ext cx="1865086" cy="1042583"/>
          </a:xfrm>
          <a:prstGeom prst="rect">
            <a:avLst/>
          </a:prstGeom>
        </p:spPr>
      </p:pic>
    </p:spTree>
    <p:extLst>
      <p:ext uri="{BB962C8B-B14F-4D97-AF65-F5344CB8AC3E}">
        <p14:creationId xmlns:p14="http://schemas.microsoft.com/office/powerpoint/2010/main" val="2253852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385" y="451802"/>
            <a:ext cx="9144000" cy="400110"/>
          </a:xfrm>
          <a:prstGeom prst="rect">
            <a:avLst/>
          </a:prstGeom>
        </p:spPr>
        <p:txBody>
          <a:bodyPr wrap="square">
            <a:spAutoFit/>
          </a:bodyPr>
          <a:lstStyle/>
          <a:p>
            <a:pPr algn="ctr"/>
            <a:r>
              <a:rPr lang="en-US" sz="2000" dirty="0">
                <a:solidFill>
                  <a:prstClr val="black"/>
                </a:solidFill>
                <a:latin typeface="Calibri Light" panose="020F0302020204030204"/>
                <a:cs typeface="Arial" panose="020B0604020202020204" pitchFamily="34" charset="0"/>
              </a:rPr>
              <a:t>Features</a:t>
            </a: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8755" b="26853"/>
          <a:stretch/>
        </p:blipFill>
        <p:spPr>
          <a:xfrm>
            <a:off x="239667" y="5153187"/>
            <a:ext cx="2076814" cy="1240923"/>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12408" b="26224"/>
          <a:stretch/>
        </p:blipFill>
        <p:spPr>
          <a:xfrm>
            <a:off x="239667" y="3190462"/>
            <a:ext cx="2076814" cy="1229418"/>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t="25644" r="9602" b="20437"/>
          <a:stretch/>
        </p:blipFill>
        <p:spPr>
          <a:xfrm>
            <a:off x="239667" y="1217855"/>
            <a:ext cx="2077739" cy="1239300"/>
          </a:xfrm>
          <a:prstGeom prst="rect">
            <a:avLst/>
          </a:prstGeom>
        </p:spPr>
      </p:pic>
      <p:sp>
        <p:nvSpPr>
          <p:cNvPr id="10" name="TextBox 9"/>
          <p:cNvSpPr txBox="1"/>
          <p:nvPr/>
        </p:nvSpPr>
        <p:spPr>
          <a:xfrm>
            <a:off x="6328229" y="1483562"/>
            <a:ext cx="2357625" cy="707886"/>
          </a:xfrm>
          <a:prstGeom prst="rect">
            <a:avLst/>
          </a:prstGeom>
          <a:noFill/>
        </p:spPr>
        <p:txBody>
          <a:bodyPr wrap="square" rtlCol="0">
            <a:spAutoFit/>
          </a:bodyPr>
          <a:lstStyle/>
          <a:p>
            <a:r>
              <a:rPr lang="en-US" sz="2000" dirty="0">
                <a:solidFill>
                  <a:prstClr val="black"/>
                </a:solidFill>
                <a:latin typeface="Calibri Light" panose="020F0302020204030204"/>
              </a:rPr>
              <a:t>Button-Operated</a:t>
            </a:r>
            <a:br>
              <a:rPr lang="en-US" sz="2000" dirty="0">
                <a:solidFill>
                  <a:prstClr val="black"/>
                </a:solidFill>
                <a:latin typeface="Calibri Light" panose="020F0302020204030204"/>
              </a:rPr>
            </a:br>
            <a:r>
              <a:rPr lang="en-US" sz="2000" dirty="0">
                <a:solidFill>
                  <a:prstClr val="black"/>
                </a:solidFill>
                <a:latin typeface="Calibri Light" panose="020F0302020204030204"/>
              </a:rPr>
              <a:t>Height-Adjustment</a:t>
            </a:r>
          </a:p>
        </p:txBody>
      </p:sp>
      <p:sp>
        <p:nvSpPr>
          <p:cNvPr id="11" name="TextBox 10"/>
          <p:cNvSpPr txBox="1"/>
          <p:nvPr/>
        </p:nvSpPr>
        <p:spPr>
          <a:xfrm>
            <a:off x="6328229" y="3667048"/>
            <a:ext cx="2663946" cy="400110"/>
          </a:xfrm>
          <a:prstGeom prst="rect">
            <a:avLst/>
          </a:prstGeom>
          <a:noFill/>
        </p:spPr>
        <p:txBody>
          <a:bodyPr wrap="square" rtlCol="0">
            <a:spAutoFit/>
          </a:bodyPr>
          <a:lstStyle/>
          <a:p>
            <a:r>
              <a:rPr lang="en-US" sz="2000" dirty="0">
                <a:solidFill>
                  <a:prstClr val="black"/>
                </a:solidFill>
                <a:latin typeface="Calibri Light" panose="020F0302020204030204"/>
              </a:rPr>
              <a:t>Single 2.1A USB Charger</a:t>
            </a:r>
          </a:p>
        </p:txBody>
      </p:sp>
      <p:sp>
        <p:nvSpPr>
          <p:cNvPr id="12" name="TextBox 11"/>
          <p:cNvSpPr txBox="1"/>
          <p:nvPr/>
        </p:nvSpPr>
        <p:spPr>
          <a:xfrm>
            <a:off x="6328229" y="5573594"/>
            <a:ext cx="2663946" cy="400110"/>
          </a:xfrm>
          <a:prstGeom prst="rect">
            <a:avLst/>
          </a:prstGeom>
          <a:noFill/>
        </p:spPr>
        <p:txBody>
          <a:bodyPr wrap="square" rtlCol="0">
            <a:spAutoFit/>
          </a:bodyPr>
          <a:lstStyle/>
          <a:p>
            <a:r>
              <a:rPr lang="en-US" sz="2000" dirty="0">
                <a:solidFill>
                  <a:prstClr val="black"/>
                </a:solidFill>
                <a:latin typeface="Calibri Light" panose="020F0302020204030204"/>
              </a:rPr>
              <a:t>Integrated Tablet Stand</a:t>
            </a:r>
          </a:p>
        </p:txBody>
      </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38605" y="5041205"/>
            <a:ext cx="1493064" cy="1493064"/>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38605" y="1106020"/>
            <a:ext cx="1462971" cy="1462971"/>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38604" y="3135618"/>
            <a:ext cx="1462971" cy="1462971"/>
          </a:xfrm>
          <a:prstGeom prst="rect">
            <a:avLst/>
          </a:prstGeom>
        </p:spPr>
      </p:pic>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158" y="0"/>
            <a:ext cx="1653540" cy="924329"/>
          </a:xfrm>
          <a:prstGeom prst="rect">
            <a:avLst/>
          </a:prstGeom>
        </p:spPr>
      </p:pic>
    </p:spTree>
    <p:extLst>
      <p:ext uri="{BB962C8B-B14F-4D97-AF65-F5344CB8AC3E}">
        <p14:creationId xmlns:p14="http://schemas.microsoft.com/office/powerpoint/2010/main" val="4062900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4709652" y="1609448"/>
            <a:ext cx="4269873" cy="4955203"/>
          </a:xfrm>
          <a:prstGeom prst="rect">
            <a:avLst/>
          </a:prstGeom>
        </p:spPr>
        <p:txBody>
          <a:bodyPr wrap="square">
            <a:spAutoFit/>
          </a:bodyPr>
          <a:lstStyle/>
          <a:p>
            <a:r>
              <a:rPr lang="en-US" sz="1400" dirty="0">
                <a:solidFill>
                  <a:prstClr val="black"/>
                </a:solidFill>
                <a:latin typeface="Calibri Light" panose="020F0302020204030204"/>
              </a:rPr>
              <a:t>Features</a:t>
            </a:r>
            <a:endParaRPr lang="en-US" sz="1200" dirty="0">
              <a:solidFill>
                <a:prstClr val="black"/>
              </a:solidFill>
              <a:latin typeface="Calibri Light" panose="020F0302020204030204"/>
            </a:endParaRPr>
          </a:p>
          <a:p>
            <a:pPr marL="171450" indent="-171450">
              <a:buFont typeface="Arial" panose="020B0604020202020204" pitchFamily="34" charset="0"/>
              <a:buChar char="•"/>
            </a:pPr>
            <a:r>
              <a:rPr lang="en-US" sz="1200" dirty="0">
                <a:solidFill>
                  <a:prstClr val="black"/>
                </a:solidFill>
              </a:rPr>
              <a:t>Turns any flat surface into an adjustable height workspace</a:t>
            </a:r>
          </a:p>
          <a:p>
            <a:pPr marL="171450" indent="-171450">
              <a:buFont typeface="Arial" panose="020B0604020202020204" pitchFamily="34" charset="0"/>
              <a:buChar char="•"/>
            </a:pPr>
            <a:r>
              <a:rPr lang="en-US" sz="1200" dirty="0">
                <a:solidFill>
                  <a:prstClr val="black"/>
                </a:solidFill>
              </a:rPr>
              <a:t>Pneumatic and spring system lifts up to 33 lbs. smoothly</a:t>
            </a:r>
          </a:p>
          <a:p>
            <a:pPr marL="171450" indent="-171450">
              <a:buFont typeface="Arial" panose="020B0604020202020204" pitchFamily="34" charset="0"/>
              <a:buChar char="•"/>
            </a:pPr>
            <a:r>
              <a:rPr lang="en-US" sz="1200" dirty="0">
                <a:solidFill>
                  <a:prstClr val="black"/>
                </a:solidFill>
              </a:rPr>
              <a:t>Provides nearly 13.8 inches of vertical height adjustment!</a:t>
            </a:r>
          </a:p>
          <a:p>
            <a:pPr marL="171450" indent="-171450">
              <a:buFont typeface="Arial" panose="020B0604020202020204" pitchFamily="34" charset="0"/>
              <a:buChar char="•"/>
            </a:pPr>
            <a:r>
              <a:rPr lang="en-US" sz="1200" dirty="0">
                <a:solidFill>
                  <a:prstClr val="black"/>
                </a:solidFill>
              </a:rPr>
              <a:t>Generous desk top surface measures 35.43" x 23.23"; fits almost any size laptop and multiple monitor setups</a:t>
            </a:r>
          </a:p>
          <a:p>
            <a:pPr marL="171450" indent="-171450">
              <a:buFont typeface="Arial" panose="020B0604020202020204" pitchFamily="34" charset="0"/>
              <a:buChar char="•"/>
            </a:pPr>
            <a:r>
              <a:rPr lang="en-US" sz="1200" dirty="0">
                <a:solidFill>
                  <a:prstClr val="black"/>
                </a:solidFill>
              </a:rPr>
              <a:t>Conveniently store tablets and cell phones in the desk top slot for easy access and use as a second screen </a:t>
            </a:r>
          </a:p>
          <a:p>
            <a:pPr marL="171450" indent="-171450">
              <a:buFont typeface="Arial" panose="020B0604020202020204" pitchFamily="34" charset="0"/>
              <a:buChar char="•"/>
            </a:pPr>
            <a:r>
              <a:rPr lang="en-US" sz="1200" dirty="0">
                <a:solidFill>
                  <a:prstClr val="black"/>
                </a:solidFill>
              </a:rPr>
              <a:t>Self contained design saves space by adjusting height vertically</a:t>
            </a:r>
          </a:p>
          <a:p>
            <a:pPr marL="171450" indent="-171450">
              <a:buFont typeface="Arial" panose="020B0604020202020204" pitchFamily="34" charset="0"/>
              <a:buChar char="•"/>
            </a:pPr>
            <a:r>
              <a:rPr lang="en-US" sz="1200" dirty="0">
                <a:solidFill>
                  <a:prstClr val="black"/>
                </a:solidFill>
              </a:rPr>
              <a:t>Ergonomically beveled edges provide a comfortable resting place for the heel of your hand</a:t>
            </a:r>
          </a:p>
          <a:p>
            <a:pPr marL="171450" indent="-171450">
              <a:buFont typeface="Arial" panose="020B0604020202020204" pitchFamily="34" charset="0"/>
              <a:buChar char="•"/>
            </a:pPr>
            <a:r>
              <a:rPr lang="en-US" sz="1200" dirty="0">
                <a:solidFill>
                  <a:prstClr val="black"/>
                </a:solidFill>
              </a:rPr>
              <a:t>Removable keyboard tray adjusts with desk top</a:t>
            </a:r>
          </a:p>
          <a:p>
            <a:pPr marL="171450" indent="-171450">
              <a:buFont typeface="Arial" panose="020B0604020202020204" pitchFamily="34" charset="0"/>
              <a:buChar char="•"/>
            </a:pPr>
            <a:r>
              <a:rPr lang="en-US" sz="1200" dirty="0">
                <a:solidFill>
                  <a:prstClr val="black"/>
                </a:solidFill>
              </a:rPr>
              <a:t>No assembly, no buttons, no plugs; simply unpack and work</a:t>
            </a:r>
          </a:p>
          <a:p>
            <a:pPr marL="171450" indent="-171450">
              <a:buFont typeface="Arial" panose="020B0604020202020204" pitchFamily="34" charset="0"/>
              <a:buChar char="•"/>
            </a:pPr>
            <a:endParaRPr lang="en-US" sz="1200" dirty="0">
              <a:solidFill>
                <a:prstClr val="black"/>
              </a:solidFill>
            </a:endParaRPr>
          </a:p>
          <a:p>
            <a:r>
              <a:rPr lang="en-US" sz="1400" dirty="0">
                <a:solidFill>
                  <a:prstClr val="black"/>
                </a:solidFill>
                <a:latin typeface="Calibri Light" panose="020F0302020204030204"/>
              </a:rPr>
              <a:t>Specifications</a:t>
            </a:r>
            <a:endParaRPr lang="en-US" sz="1200" dirty="0">
              <a:solidFill>
                <a:prstClr val="black"/>
              </a:solidFill>
              <a:latin typeface="Calibri Light" panose="020F0302020204030204"/>
            </a:endParaRPr>
          </a:p>
          <a:p>
            <a:pPr marL="171450" indent="-171450">
              <a:buFont typeface="Arial" panose="020B0604020202020204" pitchFamily="34" charset="0"/>
              <a:buChar char="•"/>
            </a:pPr>
            <a:r>
              <a:rPr lang="en-US" sz="1200" dirty="0">
                <a:solidFill>
                  <a:prstClr val="black"/>
                </a:solidFill>
              </a:rPr>
              <a:t>Top Material: </a:t>
            </a:r>
            <a:r>
              <a:rPr lang="en-US" sz="1200" b="1" dirty="0" smtClean="0"/>
              <a:t>MDF with </a:t>
            </a:r>
            <a:r>
              <a:rPr lang="en-US" sz="1200" b="1" dirty="0"/>
              <a:t>laminate finish</a:t>
            </a:r>
            <a:endParaRPr lang="en-US" sz="1200" b="1" dirty="0">
              <a:solidFill>
                <a:prstClr val="black"/>
              </a:solidFill>
            </a:endParaRPr>
          </a:p>
          <a:p>
            <a:pPr marL="171450" indent="-171450">
              <a:buFont typeface="Arial" panose="020B0604020202020204" pitchFamily="34" charset="0"/>
              <a:buChar char="•"/>
            </a:pPr>
            <a:r>
              <a:rPr lang="en-US" sz="1200" dirty="0">
                <a:solidFill>
                  <a:prstClr val="black"/>
                </a:solidFill>
              </a:rPr>
              <a:t>Top Area: </a:t>
            </a:r>
            <a:r>
              <a:rPr lang="en-US" sz="1200" b="1" dirty="0">
                <a:solidFill>
                  <a:prstClr val="black"/>
                </a:solidFill>
              </a:rPr>
              <a:t> 35.43" x 23.23" x 0.59" thick</a:t>
            </a:r>
          </a:p>
          <a:p>
            <a:pPr marL="171450" indent="-171450">
              <a:buFont typeface="Arial" panose="020B0604020202020204" pitchFamily="34" charset="0"/>
              <a:buChar char="•"/>
            </a:pPr>
            <a:r>
              <a:rPr lang="en-US" sz="1200" dirty="0">
                <a:solidFill>
                  <a:prstClr val="black"/>
                </a:solidFill>
              </a:rPr>
              <a:t>Top Color: </a:t>
            </a:r>
            <a:r>
              <a:rPr lang="en-US" sz="1200" b="1" dirty="0">
                <a:solidFill>
                  <a:prstClr val="black"/>
                </a:solidFill>
              </a:rPr>
              <a:t>Black</a:t>
            </a:r>
          </a:p>
          <a:p>
            <a:pPr marL="171450" indent="-171450">
              <a:buFont typeface="Arial" panose="020B0604020202020204" pitchFamily="34" charset="0"/>
              <a:buChar char="•"/>
            </a:pPr>
            <a:r>
              <a:rPr lang="en-US" sz="1200" dirty="0">
                <a:solidFill>
                  <a:prstClr val="black"/>
                </a:solidFill>
              </a:rPr>
              <a:t>Frame Color:</a:t>
            </a:r>
            <a:r>
              <a:rPr lang="en-US" sz="1200" b="1" dirty="0">
                <a:solidFill>
                  <a:prstClr val="black"/>
                </a:solidFill>
              </a:rPr>
              <a:t>  Black</a:t>
            </a:r>
          </a:p>
          <a:p>
            <a:pPr marL="171450" indent="-171450">
              <a:buFont typeface="Arial" panose="020B0604020202020204" pitchFamily="34" charset="0"/>
              <a:buChar char="•"/>
            </a:pPr>
            <a:r>
              <a:rPr lang="en-US" sz="1200" dirty="0">
                <a:solidFill>
                  <a:prstClr val="black"/>
                </a:solidFill>
              </a:rPr>
              <a:t>Adjustment Type: </a:t>
            </a:r>
            <a:r>
              <a:rPr lang="en-US" sz="1200" b="1" dirty="0">
                <a:solidFill>
                  <a:prstClr val="black"/>
                </a:solidFill>
              </a:rPr>
              <a:t>Pneumatic</a:t>
            </a:r>
          </a:p>
          <a:p>
            <a:pPr marL="171450" indent="-171450">
              <a:buFont typeface="Arial" panose="020B0604020202020204" pitchFamily="34" charset="0"/>
              <a:buChar char="•"/>
            </a:pPr>
            <a:r>
              <a:rPr lang="en-US" sz="1200" dirty="0">
                <a:solidFill>
                  <a:prstClr val="black"/>
                </a:solidFill>
              </a:rPr>
              <a:t>Adjustment Range: </a:t>
            </a:r>
            <a:r>
              <a:rPr lang="en-US" sz="1200" b="1" dirty="0">
                <a:solidFill>
                  <a:prstClr val="black"/>
                </a:solidFill>
              </a:rPr>
              <a:t> 5.9" to 19.7"</a:t>
            </a:r>
          </a:p>
          <a:p>
            <a:pPr marL="171450" indent="-171450">
              <a:buFont typeface="Arial" panose="020B0604020202020204" pitchFamily="34" charset="0"/>
              <a:buChar char="•"/>
            </a:pPr>
            <a:r>
              <a:rPr lang="en-US" sz="1200" dirty="0">
                <a:solidFill>
                  <a:prstClr val="black"/>
                </a:solidFill>
              </a:rPr>
              <a:t>Overall Size: </a:t>
            </a:r>
            <a:r>
              <a:rPr lang="en-US" sz="1200" b="1" dirty="0">
                <a:solidFill>
                  <a:prstClr val="black"/>
                </a:solidFill>
              </a:rPr>
              <a:t>35.43" W x 23.23' D x (5.9" to 19.7") H</a:t>
            </a:r>
          </a:p>
          <a:p>
            <a:pPr marL="171450" indent="-171450">
              <a:buFont typeface="Arial" panose="020B0604020202020204" pitchFamily="34" charset="0"/>
              <a:buChar char="•"/>
            </a:pPr>
            <a:r>
              <a:rPr lang="en-US" sz="1200" dirty="0">
                <a:solidFill>
                  <a:prstClr val="black"/>
                </a:solidFill>
              </a:rPr>
              <a:t>Weight Capacity: </a:t>
            </a:r>
            <a:r>
              <a:rPr lang="en-US" sz="1200" b="1" dirty="0">
                <a:solidFill>
                  <a:prstClr val="black"/>
                </a:solidFill>
              </a:rPr>
              <a:t>33 lbs.</a:t>
            </a:r>
          </a:p>
          <a:p>
            <a:pPr marL="171450" indent="-171450">
              <a:buFont typeface="Arial" panose="020B0604020202020204" pitchFamily="34" charset="0"/>
              <a:buChar char="•"/>
            </a:pPr>
            <a:r>
              <a:rPr lang="en-US" sz="1200" dirty="0">
                <a:solidFill>
                  <a:prstClr val="black"/>
                </a:solidFill>
              </a:rPr>
              <a:t>Weight:</a:t>
            </a:r>
            <a:r>
              <a:rPr lang="en-US" sz="1200" b="1" dirty="0">
                <a:solidFill>
                  <a:prstClr val="black"/>
                </a:solidFill>
              </a:rPr>
              <a:t> 52.3 lbs.</a:t>
            </a:r>
          </a:p>
          <a:p>
            <a:pPr marL="171450" indent="-171450">
              <a:buFont typeface="Arial" panose="020B0604020202020204" pitchFamily="34" charset="0"/>
              <a:buChar char="•"/>
            </a:pPr>
            <a:endParaRPr lang="en-US" sz="1200" dirty="0">
              <a:solidFill>
                <a:prstClr val="black"/>
              </a:solidFill>
            </a:endParaRPr>
          </a:p>
        </p:txBody>
      </p:sp>
      <p:sp>
        <p:nvSpPr>
          <p:cNvPr id="8" name="Rectangle 7"/>
          <p:cNvSpPr/>
          <p:nvPr/>
        </p:nvSpPr>
        <p:spPr>
          <a:xfrm>
            <a:off x="6796988" y="0"/>
            <a:ext cx="2347012" cy="523220"/>
          </a:xfrm>
          <a:prstGeom prst="rect">
            <a:avLst/>
          </a:prstGeom>
        </p:spPr>
        <p:txBody>
          <a:bodyPr wrap="square">
            <a:spAutoFit/>
          </a:bodyPr>
          <a:lstStyle/>
          <a:p>
            <a:pPr marL="0" lvl="1" algn="r"/>
            <a:r>
              <a:rPr lang="en-US" sz="1400" dirty="0">
                <a:solidFill>
                  <a:prstClr val="black"/>
                </a:solidFill>
                <a:latin typeface="Calibri Light" panose="020F0302020204030204"/>
                <a:cs typeface="Arial" panose="020B0604020202020204" pitchFamily="34" charset="0"/>
              </a:rPr>
              <a:t>Model: OFF65807</a:t>
            </a:r>
          </a:p>
          <a:p>
            <a:pPr marL="0" lvl="1" algn="r"/>
            <a:r>
              <a:rPr lang="en-US" sz="1400" dirty="0">
                <a:solidFill>
                  <a:prstClr val="black"/>
                </a:solidFill>
                <a:latin typeface="Calibri Light" panose="020F0302020204030204"/>
                <a:cs typeface="Arial" panose="020B0604020202020204" pitchFamily="34" charset="0"/>
              </a:rPr>
              <a:t>MSRP: $</a:t>
            </a:r>
            <a:r>
              <a:rPr lang="en-US" sz="1400" dirty="0" smtClean="0">
                <a:solidFill>
                  <a:prstClr val="black"/>
                </a:solidFill>
                <a:latin typeface="Calibri Light" panose="020F0302020204030204"/>
                <a:cs typeface="Arial" panose="020B0604020202020204" pitchFamily="34" charset="0"/>
              </a:rPr>
              <a:t>199.99</a:t>
            </a:r>
          </a:p>
        </p:txBody>
      </p:sp>
      <p:sp>
        <p:nvSpPr>
          <p:cNvPr id="11" name="TextBox 10"/>
          <p:cNvSpPr txBox="1"/>
          <p:nvPr/>
        </p:nvSpPr>
        <p:spPr>
          <a:xfrm>
            <a:off x="3657600" y="1020276"/>
            <a:ext cx="5486400" cy="400110"/>
          </a:xfrm>
          <a:prstGeom prst="rect">
            <a:avLst/>
          </a:prstGeom>
          <a:noFill/>
        </p:spPr>
        <p:txBody>
          <a:bodyPr wrap="square" rtlCol="0">
            <a:spAutoFit/>
          </a:bodyPr>
          <a:lstStyle/>
          <a:p>
            <a:pPr algn="ctr"/>
            <a:r>
              <a:rPr lang="en-US" sz="2000" dirty="0" smtClean="0">
                <a:solidFill>
                  <a:prstClr val="black"/>
                </a:solidFill>
                <a:latin typeface="Calibri Light" panose="020F0302020204030204"/>
                <a:cs typeface="Arial" panose="020B0604020202020204" pitchFamily="34" charset="0"/>
              </a:rPr>
              <a:t>AIRLIFT® Gas-Spring Standing Desk Converter, Black</a:t>
            </a:r>
            <a:endParaRPr lang="en-US" sz="2000" dirty="0">
              <a:solidFill>
                <a:prstClr val="black"/>
              </a:solidFill>
              <a:latin typeface="Calibri Light" panose="020F0302020204030204"/>
              <a:cs typeface="Arial" panose="020B0604020202020204"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609448"/>
            <a:ext cx="4539136" cy="3025793"/>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58" y="0"/>
            <a:ext cx="1653540" cy="924329"/>
          </a:xfrm>
          <a:prstGeom prst="rect">
            <a:avLst/>
          </a:prstGeom>
        </p:spPr>
      </p:pic>
    </p:spTree>
    <p:extLst>
      <p:ext uri="{BB962C8B-B14F-4D97-AF65-F5344CB8AC3E}">
        <p14:creationId xmlns:p14="http://schemas.microsoft.com/office/powerpoint/2010/main" val="37977418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4709652" y="1609448"/>
            <a:ext cx="4269873" cy="4955203"/>
          </a:xfrm>
          <a:prstGeom prst="rect">
            <a:avLst/>
          </a:prstGeom>
        </p:spPr>
        <p:txBody>
          <a:bodyPr wrap="square">
            <a:spAutoFit/>
          </a:bodyPr>
          <a:lstStyle/>
          <a:p>
            <a:r>
              <a:rPr lang="en-US" sz="1400" dirty="0">
                <a:solidFill>
                  <a:prstClr val="black"/>
                </a:solidFill>
                <a:latin typeface="Calibri Light" panose="020F0302020204030204"/>
              </a:rPr>
              <a:t>Features</a:t>
            </a:r>
            <a:endParaRPr lang="en-US" sz="1200" dirty="0">
              <a:solidFill>
                <a:prstClr val="black"/>
              </a:solidFill>
              <a:latin typeface="Calibri Light" panose="020F0302020204030204"/>
            </a:endParaRPr>
          </a:p>
          <a:p>
            <a:pPr marL="171450" indent="-171450">
              <a:buFont typeface="Arial" panose="020B0604020202020204" pitchFamily="34" charset="0"/>
              <a:buChar char="•"/>
            </a:pPr>
            <a:r>
              <a:rPr lang="en-US" sz="1200" dirty="0">
                <a:solidFill>
                  <a:prstClr val="black"/>
                </a:solidFill>
              </a:rPr>
              <a:t>Turns any flat surface into an adjustable height workspace</a:t>
            </a:r>
          </a:p>
          <a:p>
            <a:pPr marL="171450" indent="-171450">
              <a:buFont typeface="Arial" panose="020B0604020202020204" pitchFamily="34" charset="0"/>
              <a:buChar char="•"/>
            </a:pPr>
            <a:r>
              <a:rPr lang="en-US" sz="1200" dirty="0">
                <a:solidFill>
                  <a:prstClr val="black"/>
                </a:solidFill>
              </a:rPr>
              <a:t>Pneumatic and spring system lifts up to 33 lbs. smoothly</a:t>
            </a:r>
          </a:p>
          <a:p>
            <a:pPr marL="171450" indent="-171450">
              <a:buFont typeface="Arial" panose="020B0604020202020204" pitchFamily="34" charset="0"/>
              <a:buChar char="•"/>
            </a:pPr>
            <a:r>
              <a:rPr lang="en-US" sz="1200" dirty="0">
                <a:solidFill>
                  <a:prstClr val="black"/>
                </a:solidFill>
              </a:rPr>
              <a:t>Provides nearly 13.8 inches of vertical height adjustment!</a:t>
            </a:r>
          </a:p>
          <a:p>
            <a:pPr marL="171450" indent="-171450">
              <a:buFont typeface="Arial" panose="020B0604020202020204" pitchFamily="34" charset="0"/>
              <a:buChar char="•"/>
            </a:pPr>
            <a:r>
              <a:rPr lang="en-US" sz="1200" dirty="0">
                <a:solidFill>
                  <a:prstClr val="black"/>
                </a:solidFill>
              </a:rPr>
              <a:t>Generous desk top surface measures 35.43" x 23.23"; fits almost any size laptop and multiple monitor setups</a:t>
            </a:r>
          </a:p>
          <a:p>
            <a:pPr marL="171450" indent="-171450">
              <a:buFont typeface="Arial" panose="020B0604020202020204" pitchFamily="34" charset="0"/>
              <a:buChar char="•"/>
            </a:pPr>
            <a:r>
              <a:rPr lang="en-US" sz="1200" dirty="0">
                <a:solidFill>
                  <a:prstClr val="black"/>
                </a:solidFill>
              </a:rPr>
              <a:t>Conveniently store tablets and cell phones in the desk top slot for easy access and use as a second screen </a:t>
            </a:r>
          </a:p>
          <a:p>
            <a:pPr marL="171450" indent="-171450">
              <a:buFont typeface="Arial" panose="020B0604020202020204" pitchFamily="34" charset="0"/>
              <a:buChar char="•"/>
            </a:pPr>
            <a:r>
              <a:rPr lang="en-US" sz="1200" dirty="0">
                <a:solidFill>
                  <a:prstClr val="black"/>
                </a:solidFill>
              </a:rPr>
              <a:t>Self contained design saves space by adjusting height vertically</a:t>
            </a:r>
          </a:p>
          <a:p>
            <a:pPr marL="171450" indent="-171450">
              <a:buFont typeface="Arial" panose="020B0604020202020204" pitchFamily="34" charset="0"/>
              <a:buChar char="•"/>
            </a:pPr>
            <a:r>
              <a:rPr lang="en-US" sz="1200" dirty="0">
                <a:solidFill>
                  <a:prstClr val="black"/>
                </a:solidFill>
              </a:rPr>
              <a:t>Ergonomically beveled edges provide a comfortable resting place for the heel of your hand</a:t>
            </a:r>
          </a:p>
          <a:p>
            <a:pPr marL="171450" indent="-171450">
              <a:buFont typeface="Arial" panose="020B0604020202020204" pitchFamily="34" charset="0"/>
              <a:buChar char="•"/>
            </a:pPr>
            <a:r>
              <a:rPr lang="en-US" sz="1200" dirty="0">
                <a:solidFill>
                  <a:prstClr val="black"/>
                </a:solidFill>
              </a:rPr>
              <a:t>Removable keyboard tray adjusts with desk top</a:t>
            </a:r>
          </a:p>
          <a:p>
            <a:pPr marL="171450" indent="-171450">
              <a:buFont typeface="Arial" panose="020B0604020202020204" pitchFamily="34" charset="0"/>
              <a:buChar char="•"/>
            </a:pPr>
            <a:r>
              <a:rPr lang="en-US" sz="1200" dirty="0">
                <a:solidFill>
                  <a:prstClr val="black"/>
                </a:solidFill>
              </a:rPr>
              <a:t>No assembly, no buttons, no plugs; simply unpack and work</a:t>
            </a:r>
          </a:p>
          <a:p>
            <a:pPr marL="171450" indent="-171450">
              <a:buFont typeface="Arial" panose="020B0604020202020204" pitchFamily="34" charset="0"/>
              <a:buChar char="•"/>
            </a:pPr>
            <a:endParaRPr lang="en-US" sz="1200" dirty="0">
              <a:solidFill>
                <a:prstClr val="black"/>
              </a:solidFill>
            </a:endParaRPr>
          </a:p>
          <a:p>
            <a:r>
              <a:rPr lang="en-US" sz="1400" dirty="0">
                <a:solidFill>
                  <a:prstClr val="black"/>
                </a:solidFill>
                <a:latin typeface="Calibri Light" panose="020F0302020204030204"/>
              </a:rPr>
              <a:t>Specifications</a:t>
            </a:r>
            <a:endParaRPr lang="en-US" sz="1200" dirty="0">
              <a:solidFill>
                <a:prstClr val="black"/>
              </a:solidFill>
              <a:latin typeface="Calibri Light" panose="020F0302020204030204"/>
            </a:endParaRPr>
          </a:p>
          <a:p>
            <a:pPr marL="171450" indent="-171450">
              <a:buFont typeface="Arial" panose="020B0604020202020204" pitchFamily="34" charset="0"/>
              <a:buChar char="•"/>
            </a:pPr>
            <a:r>
              <a:rPr lang="en-US" sz="1200" dirty="0">
                <a:solidFill>
                  <a:prstClr val="black"/>
                </a:solidFill>
              </a:rPr>
              <a:t>Top Material: </a:t>
            </a:r>
            <a:r>
              <a:rPr lang="en-US" sz="1200" b="1" dirty="0" smtClean="0"/>
              <a:t>MDF with </a:t>
            </a:r>
            <a:r>
              <a:rPr lang="en-US" sz="1200" b="1" dirty="0"/>
              <a:t>laminate finish</a:t>
            </a:r>
            <a:endParaRPr lang="en-US" sz="1200" b="1" dirty="0">
              <a:solidFill>
                <a:prstClr val="black"/>
              </a:solidFill>
            </a:endParaRPr>
          </a:p>
          <a:p>
            <a:pPr marL="171450" indent="-171450">
              <a:buFont typeface="Arial" panose="020B0604020202020204" pitchFamily="34" charset="0"/>
              <a:buChar char="•"/>
            </a:pPr>
            <a:r>
              <a:rPr lang="en-US" sz="1200" dirty="0">
                <a:solidFill>
                  <a:prstClr val="black"/>
                </a:solidFill>
              </a:rPr>
              <a:t>Top Area: </a:t>
            </a:r>
            <a:r>
              <a:rPr lang="en-US" sz="1200" b="1" dirty="0">
                <a:solidFill>
                  <a:prstClr val="black"/>
                </a:solidFill>
              </a:rPr>
              <a:t> 35.43" x 23.23" x 0.59" thick</a:t>
            </a:r>
          </a:p>
          <a:p>
            <a:pPr marL="171450" indent="-171450">
              <a:buFont typeface="Arial" panose="020B0604020202020204" pitchFamily="34" charset="0"/>
              <a:buChar char="•"/>
            </a:pPr>
            <a:r>
              <a:rPr lang="en-US" sz="1200" dirty="0">
                <a:solidFill>
                  <a:prstClr val="black"/>
                </a:solidFill>
              </a:rPr>
              <a:t>Top Color:</a:t>
            </a:r>
            <a:r>
              <a:rPr lang="en-US" sz="1200" b="1" dirty="0">
                <a:solidFill>
                  <a:prstClr val="black"/>
                </a:solidFill>
              </a:rPr>
              <a:t> White</a:t>
            </a:r>
          </a:p>
          <a:p>
            <a:pPr marL="171450" indent="-171450">
              <a:buFont typeface="Arial" panose="020B0604020202020204" pitchFamily="34" charset="0"/>
              <a:buChar char="•"/>
            </a:pPr>
            <a:r>
              <a:rPr lang="en-US" sz="1200" dirty="0">
                <a:solidFill>
                  <a:prstClr val="black"/>
                </a:solidFill>
              </a:rPr>
              <a:t>Frame Color:</a:t>
            </a:r>
            <a:r>
              <a:rPr lang="en-US" sz="1200" b="1" dirty="0">
                <a:solidFill>
                  <a:prstClr val="black"/>
                </a:solidFill>
              </a:rPr>
              <a:t> Silver</a:t>
            </a:r>
          </a:p>
          <a:p>
            <a:pPr marL="171450" indent="-171450">
              <a:buFont typeface="Arial" panose="020B0604020202020204" pitchFamily="34" charset="0"/>
              <a:buChar char="•"/>
            </a:pPr>
            <a:r>
              <a:rPr lang="en-US" sz="1200" dirty="0">
                <a:solidFill>
                  <a:prstClr val="black"/>
                </a:solidFill>
              </a:rPr>
              <a:t>Adjustment Type: </a:t>
            </a:r>
            <a:r>
              <a:rPr lang="en-US" sz="1200" b="1" dirty="0">
                <a:solidFill>
                  <a:prstClr val="black"/>
                </a:solidFill>
              </a:rPr>
              <a:t>Pneumatic</a:t>
            </a:r>
          </a:p>
          <a:p>
            <a:pPr marL="171450" indent="-171450">
              <a:buFont typeface="Arial" panose="020B0604020202020204" pitchFamily="34" charset="0"/>
              <a:buChar char="•"/>
            </a:pPr>
            <a:r>
              <a:rPr lang="en-US" sz="1200" dirty="0">
                <a:solidFill>
                  <a:prstClr val="black"/>
                </a:solidFill>
              </a:rPr>
              <a:t>Adjustment Range: </a:t>
            </a:r>
            <a:r>
              <a:rPr lang="en-US" sz="1200" b="1" dirty="0">
                <a:solidFill>
                  <a:prstClr val="black"/>
                </a:solidFill>
              </a:rPr>
              <a:t> 5.9" to 19.7"</a:t>
            </a:r>
          </a:p>
          <a:p>
            <a:pPr marL="171450" indent="-171450">
              <a:buFont typeface="Arial" panose="020B0604020202020204" pitchFamily="34" charset="0"/>
              <a:buChar char="•"/>
            </a:pPr>
            <a:r>
              <a:rPr lang="en-US" sz="1200" dirty="0">
                <a:solidFill>
                  <a:prstClr val="black"/>
                </a:solidFill>
              </a:rPr>
              <a:t>Overall Size: </a:t>
            </a:r>
            <a:r>
              <a:rPr lang="en-US" sz="1200" b="1" dirty="0">
                <a:solidFill>
                  <a:prstClr val="black"/>
                </a:solidFill>
              </a:rPr>
              <a:t>35.43" W x 23.23' D x (5.9" to 19.7") H</a:t>
            </a:r>
          </a:p>
          <a:p>
            <a:pPr marL="171450" indent="-171450">
              <a:buFont typeface="Arial" panose="020B0604020202020204" pitchFamily="34" charset="0"/>
              <a:buChar char="•"/>
            </a:pPr>
            <a:r>
              <a:rPr lang="en-US" sz="1200" dirty="0">
                <a:solidFill>
                  <a:prstClr val="black"/>
                </a:solidFill>
              </a:rPr>
              <a:t>Weight Capacity: </a:t>
            </a:r>
            <a:r>
              <a:rPr lang="en-US" sz="1200" b="1" dirty="0">
                <a:solidFill>
                  <a:prstClr val="black"/>
                </a:solidFill>
              </a:rPr>
              <a:t>33 lbs.</a:t>
            </a:r>
          </a:p>
          <a:p>
            <a:pPr marL="171450" indent="-171450">
              <a:buFont typeface="Arial" panose="020B0604020202020204" pitchFamily="34" charset="0"/>
              <a:buChar char="•"/>
            </a:pPr>
            <a:r>
              <a:rPr lang="en-US" sz="1200" dirty="0">
                <a:solidFill>
                  <a:prstClr val="black"/>
                </a:solidFill>
              </a:rPr>
              <a:t>Weight:</a:t>
            </a:r>
            <a:r>
              <a:rPr lang="en-US" sz="1200" b="1" dirty="0">
                <a:solidFill>
                  <a:prstClr val="black"/>
                </a:solidFill>
              </a:rPr>
              <a:t> 52.3 lbs.</a:t>
            </a:r>
          </a:p>
          <a:p>
            <a:pPr marL="171450" indent="-171450">
              <a:buFont typeface="Arial" panose="020B0604020202020204" pitchFamily="34" charset="0"/>
              <a:buChar char="•"/>
            </a:pPr>
            <a:endParaRPr lang="en-US" sz="1200" dirty="0">
              <a:solidFill>
                <a:prstClr val="black"/>
              </a:solidFill>
            </a:endParaRPr>
          </a:p>
        </p:txBody>
      </p:sp>
      <p:sp>
        <p:nvSpPr>
          <p:cNvPr id="8" name="Rectangle 7"/>
          <p:cNvSpPr/>
          <p:nvPr/>
        </p:nvSpPr>
        <p:spPr>
          <a:xfrm>
            <a:off x="6796988" y="0"/>
            <a:ext cx="2347012" cy="523220"/>
          </a:xfrm>
          <a:prstGeom prst="rect">
            <a:avLst/>
          </a:prstGeom>
        </p:spPr>
        <p:txBody>
          <a:bodyPr wrap="square">
            <a:spAutoFit/>
          </a:bodyPr>
          <a:lstStyle/>
          <a:p>
            <a:pPr marL="0" lvl="1" algn="r"/>
            <a:r>
              <a:rPr lang="en-US" sz="1400" dirty="0">
                <a:solidFill>
                  <a:prstClr val="black"/>
                </a:solidFill>
                <a:latin typeface="Calibri Light" panose="020F0302020204030204"/>
                <a:cs typeface="Arial" panose="020B0604020202020204" pitchFamily="34" charset="0"/>
              </a:rPr>
              <a:t>Model: OFF65808 </a:t>
            </a:r>
          </a:p>
          <a:p>
            <a:pPr marL="0" lvl="1" algn="r"/>
            <a:r>
              <a:rPr lang="en-US" sz="1400" dirty="0">
                <a:solidFill>
                  <a:prstClr val="black"/>
                </a:solidFill>
                <a:latin typeface="Calibri Light" panose="020F0302020204030204"/>
                <a:cs typeface="Arial" panose="020B0604020202020204" pitchFamily="34" charset="0"/>
              </a:rPr>
              <a:t>MSRP: $</a:t>
            </a:r>
            <a:r>
              <a:rPr lang="en-US" sz="1400" dirty="0" smtClean="0">
                <a:solidFill>
                  <a:prstClr val="black"/>
                </a:solidFill>
                <a:latin typeface="Calibri Light" panose="020F0302020204030204"/>
                <a:cs typeface="Arial" panose="020B0604020202020204" pitchFamily="34" charset="0"/>
              </a:rPr>
              <a:t>199.99</a:t>
            </a:r>
            <a:endParaRPr lang="en-US" sz="1400" dirty="0">
              <a:solidFill>
                <a:prstClr val="black"/>
              </a:solidFill>
              <a:latin typeface="Calibri Light" panose="020F0302020204030204"/>
              <a:cs typeface="Arial" panose="020B0604020202020204" pitchFamily="34" charset="0"/>
            </a:endParaRPr>
          </a:p>
        </p:txBody>
      </p:sp>
      <p:sp>
        <p:nvSpPr>
          <p:cNvPr id="11" name="TextBox 10"/>
          <p:cNvSpPr txBox="1"/>
          <p:nvPr/>
        </p:nvSpPr>
        <p:spPr>
          <a:xfrm>
            <a:off x="3609974" y="1020276"/>
            <a:ext cx="5534025" cy="400110"/>
          </a:xfrm>
          <a:prstGeom prst="rect">
            <a:avLst/>
          </a:prstGeom>
          <a:noFill/>
        </p:spPr>
        <p:txBody>
          <a:bodyPr wrap="square" rtlCol="0">
            <a:spAutoFit/>
          </a:bodyPr>
          <a:lstStyle/>
          <a:p>
            <a:pPr algn="ctr"/>
            <a:r>
              <a:rPr lang="en-US" sz="2000" dirty="0">
                <a:solidFill>
                  <a:prstClr val="black"/>
                </a:solidFill>
                <a:latin typeface="Calibri Light" panose="020F0302020204030204"/>
                <a:cs typeface="Arial" panose="020B0604020202020204" pitchFamily="34" charset="0"/>
              </a:rPr>
              <a:t>AIRLIFT® Gas-Spring Standing Desk Converter, </a:t>
            </a:r>
            <a:r>
              <a:rPr lang="en-US" sz="2000" dirty="0" smtClean="0">
                <a:solidFill>
                  <a:prstClr val="black"/>
                </a:solidFill>
                <a:latin typeface="Calibri Light" panose="020F0302020204030204"/>
                <a:cs typeface="Arial" panose="020B0604020202020204" pitchFamily="34" charset="0"/>
              </a:rPr>
              <a:t>White</a:t>
            </a:r>
            <a:endParaRPr lang="en-US" sz="2000" dirty="0">
              <a:solidFill>
                <a:prstClr val="black"/>
              </a:solidFill>
              <a:latin typeface="Calibri Light" panose="020F0302020204030204"/>
              <a:cs typeface="Arial" panose="020B0604020202020204" pitchFamily="34" charset="0"/>
            </a:endParaRPr>
          </a:p>
        </p:txBody>
      </p:sp>
      <p:pic>
        <p:nvPicPr>
          <p:cNvPr id="2" name="Picture 1"/>
          <p:cNvPicPr>
            <a:picLocks noChangeAspect="1"/>
          </p:cNvPicPr>
          <p:nvPr/>
        </p:nvPicPr>
        <p:blipFill rotWithShape="1">
          <a:blip r:embed="rId2"/>
          <a:srcRect l="3737" t="12287" r="5731"/>
          <a:stretch/>
        </p:blipFill>
        <p:spPr>
          <a:xfrm>
            <a:off x="0" y="1609448"/>
            <a:ext cx="4505325" cy="2804885"/>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58" y="0"/>
            <a:ext cx="1653540" cy="924329"/>
          </a:xfrm>
          <a:prstGeom prst="rect">
            <a:avLst/>
          </a:prstGeom>
        </p:spPr>
      </p:pic>
    </p:spTree>
    <p:extLst>
      <p:ext uri="{BB962C8B-B14F-4D97-AF65-F5344CB8AC3E}">
        <p14:creationId xmlns:p14="http://schemas.microsoft.com/office/powerpoint/2010/main" val="3010375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954597"/>
            <a:ext cx="9144000" cy="707886"/>
          </a:xfrm>
          <a:prstGeom prst="rect">
            <a:avLst/>
          </a:prstGeom>
        </p:spPr>
        <p:txBody>
          <a:bodyPr wrap="square">
            <a:spAutoFit/>
          </a:bodyPr>
          <a:lstStyle/>
          <a:p>
            <a:pPr algn="ctr"/>
            <a:r>
              <a:rPr lang="da-DK" sz="4000" b="1" dirty="0">
                <a:latin typeface="+mj-lt"/>
                <a:cs typeface="Arial" panose="020B0604020202020204" pitchFamily="34" charset="0"/>
              </a:rPr>
              <a:t>Manual Sit-Stand Desks </a:t>
            </a:r>
            <a:endParaRPr lang="en-US" sz="4000" b="1" dirty="0">
              <a:latin typeface="+mj-lt"/>
              <a:cs typeface="Arial" panose="020B0604020202020204" pitchFamily="34" charset="0"/>
            </a:endParaRPr>
          </a:p>
        </p:txBody>
      </p:sp>
      <p:pic>
        <p:nvPicPr>
          <p:cNvPr id="2" name="Picture 1"/>
          <p:cNvPicPr>
            <a:picLocks noChangeAspect="1"/>
          </p:cNvPicPr>
          <p:nvPr/>
        </p:nvPicPr>
        <p:blipFill>
          <a:blip r:embed="rId2"/>
          <a:stretch>
            <a:fillRect/>
          </a:stretch>
        </p:blipFill>
        <p:spPr>
          <a:xfrm>
            <a:off x="2178676" y="1662483"/>
            <a:ext cx="4786648" cy="4572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76" y="75918"/>
            <a:ext cx="3079205" cy="432082"/>
          </a:xfrm>
          <a:prstGeom prst="rect">
            <a:avLst/>
          </a:prstGeom>
        </p:spPr>
      </p:pic>
    </p:spTree>
    <p:extLst>
      <p:ext uri="{BB962C8B-B14F-4D97-AF65-F5344CB8AC3E}">
        <p14:creationId xmlns:p14="http://schemas.microsoft.com/office/powerpoint/2010/main" val="2987554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88781" y="914400"/>
            <a:ext cx="3948035" cy="5600700"/>
          </a:xfrm>
          <a:prstGeom prst="rect">
            <a:avLst/>
          </a:prstGeom>
        </p:spPr>
      </p:pic>
      <p:sp>
        <p:nvSpPr>
          <p:cNvPr id="4" name="Rectangle 3"/>
          <p:cNvSpPr/>
          <p:nvPr/>
        </p:nvSpPr>
        <p:spPr>
          <a:xfrm>
            <a:off x="4451386" y="1329874"/>
            <a:ext cx="4463310" cy="3662541"/>
          </a:xfrm>
          <a:prstGeom prst="rect">
            <a:avLst/>
          </a:prstGeom>
        </p:spPr>
        <p:txBody>
          <a:bodyPr wrap="square">
            <a:spAutoFit/>
          </a:bodyPr>
          <a:lstStyle/>
          <a:p>
            <a:r>
              <a:rPr lang="en-US" sz="1400" dirty="0">
                <a:latin typeface="+mj-lt"/>
                <a:cs typeface="Arial" panose="020B0604020202020204" pitchFamily="34" charset="0"/>
              </a:rPr>
              <a:t>Features</a:t>
            </a:r>
          </a:p>
          <a:p>
            <a:pPr marL="171450" indent="-171450">
              <a:buFont typeface="Arial" panose="020B0604020202020204" pitchFamily="34" charset="0"/>
              <a:buChar char="•"/>
            </a:pPr>
            <a:r>
              <a:rPr lang="en-US" sz="1200" dirty="0"/>
              <a:t>Lift and lower the desk manually by turning a knob</a:t>
            </a:r>
          </a:p>
          <a:p>
            <a:pPr marL="171450" indent="-171450">
              <a:buFont typeface="Arial" panose="020B0604020202020204" pitchFamily="34" charset="0"/>
              <a:buChar char="•"/>
            </a:pPr>
            <a:r>
              <a:rPr lang="en-US" sz="1200" dirty="0"/>
              <a:t>Generous working surface suitable for use as a laptop desk, art station or a TV/reading table</a:t>
            </a:r>
          </a:p>
          <a:p>
            <a:pPr marL="171450" indent="-171450">
              <a:buFont typeface="Arial" panose="020B0604020202020204" pitchFamily="34" charset="0"/>
              <a:buChar char="•"/>
            </a:pPr>
            <a:r>
              <a:rPr lang="en-US" sz="1200" dirty="0"/>
              <a:t>Scratch-resistant woodgrain desk top</a:t>
            </a:r>
          </a:p>
          <a:p>
            <a:pPr marL="171450" indent="-171450">
              <a:buFont typeface="Arial" panose="020B0604020202020204" pitchFamily="34" charset="0"/>
              <a:buChar char="•"/>
            </a:pPr>
            <a:r>
              <a:rPr lang="en-US" sz="1200" dirty="0"/>
              <a:t>A wide, rectangular, metal base provides excellent stability while in motion and at rest</a:t>
            </a:r>
          </a:p>
          <a:p>
            <a:pPr marL="171450" indent="-171450">
              <a:buFont typeface="Arial" panose="020B0604020202020204" pitchFamily="34" charset="0"/>
              <a:buChar char="•"/>
            </a:pPr>
            <a:r>
              <a:rPr lang="en-US" sz="1200" dirty="0"/>
              <a:t>Low-profile base for easy use near furniture like couches</a:t>
            </a:r>
          </a:p>
          <a:p>
            <a:pPr marL="171450" indent="-171450">
              <a:buFont typeface="Arial" panose="020B0604020202020204" pitchFamily="34" charset="0"/>
              <a:buChar char="•"/>
            </a:pPr>
            <a:r>
              <a:rPr lang="en-US" sz="1200" dirty="0"/>
              <a:t>Assembly is easy with only a few parts; no drilling required</a:t>
            </a:r>
          </a:p>
          <a:p>
            <a:pPr marL="171450" indent="-171450">
              <a:buFont typeface="Arial" panose="020B0604020202020204" pitchFamily="34" charset="0"/>
              <a:buChar char="•"/>
            </a:pPr>
            <a:r>
              <a:rPr lang="en-US" sz="1200" dirty="0"/>
              <a:t>Four 1.5-inch casters (2 locking) allow your work to travel with you anywhere in the office or at home</a:t>
            </a:r>
          </a:p>
          <a:p>
            <a:endParaRPr lang="en-US" sz="1200" b="1" dirty="0">
              <a:cs typeface="Arial" panose="020B0604020202020204" pitchFamily="34" charset="0"/>
            </a:endParaRPr>
          </a:p>
          <a:p>
            <a:r>
              <a:rPr lang="en-US" sz="1400" dirty="0">
                <a:latin typeface="+mj-lt"/>
                <a:cs typeface="Arial" panose="020B0604020202020204" pitchFamily="34" charset="0"/>
              </a:rPr>
              <a:t>Specifications</a:t>
            </a:r>
            <a:endParaRPr lang="en-US" sz="1200" dirty="0">
              <a:latin typeface="+mj-lt"/>
              <a:cs typeface="Arial" panose="020B0604020202020204" pitchFamily="34" charset="0"/>
            </a:endParaRPr>
          </a:p>
          <a:p>
            <a:pPr marL="171450" indent="-171450">
              <a:buFont typeface="Arial" panose="020B0604020202020204" pitchFamily="34" charset="0"/>
              <a:buChar char="•"/>
            </a:pPr>
            <a:r>
              <a:rPr lang="en-US" sz="1200" dirty="0"/>
              <a:t>Top Material: </a:t>
            </a:r>
            <a:r>
              <a:rPr lang="en-US" sz="1200" b="1" dirty="0" smtClean="0"/>
              <a:t>MDF with </a:t>
            </a:r>
            <a:r>
              <a:rPr lang="en-US" sz="1200" b="1" dirty="0"/>
              <a:t>laminate finish</a:t>
            </a:r>
          </a:p>
          <a:p>
            <a:pPr marL="171450" indent="-171450">
              <a:buFont typeface="Arial" panose="020B0604020202020204" pitchFamily="34" charset="0"/>
              <a:buChar char="•"/>
            </a:pPr>
            <a:r>
              <a:rPr lang="en-US" sz="1200" dirty="0"/>
              <a:t>Top Area:</a:t>
            </a:r>
            <a:r>
              <a:rPr lang="en-US" sz="1200" b="1" dirty="0"/>
              <a:t> 23.6</a:t>
            </a:r>
            <a:r>
              <a:rPr lang="pl-PL" sz="1200" b="1" dirty="0"/>
              <a:t>"</a:t>
            </a:r>
            <a:r>
              <a:rPr lang="en-US" sz="1200" b="1" dirty="0"/>
              <a:t> W x 15.74</a:t>
            </a:r>
            <a:r>
              <a:rPr lang="pl-PL" sz="1200" b="1" dirty="0"/>
              <a:t>"</a:t>
            </a:r>
            <a:r>
              <a:rPr lang="en-US" sz="1200" b="1" dirty="0"/>
              <a:t> D </a:t>
            </a:r>
          </a:p>
          <a:p>
            <a:pPr marL="171450" indent="-171450">
              <a:buFont typeface="Arial" panose="020B0604020202020204" pitchFamily="34" charset="0"/>
              <a:buChar char="•"/>
            </a:pPr>
            <a:r>
              <a:rPr lang="en-US" sz="1200" dirty="0"/>
              <a:t>Adjustment Type: </a:t>
            </a:r>
            <a:r>
              <a:rPr lang="en-US" sz="1200" b="1" dirty="0"/>
              <a:t>Manual</a:t>
            </a:r>
          </a:p>
          <a:p>
            <a:pPr marL="171450" indent="-171450">
              <a:buFont typeface="Arial" panose="020B0604020202020204" pitchFamily="34" charset="0"/>
              <a:buChar char="•"/>
            </a:pPr>
            <a:r>
              <a:rPr lang="en-US" sz="1200" dirty="0"/>
              <a:t>Adjustment Range:</a:t>
            </a:r>
            <a:r>
              <a:rPr lang="en-US" sz="1200" b="1" dirty="0"/>
              <a:t> 20.47</a:t>
            </a:r>
            <a:r>
              <a:rPr lang="pl-PL" sz="1200" b="1" dirty="0"/>
              <a:t>"</a:t>
            </a:r>
            <a:r>
              <a:rPr lang="en-US" sz="1200" b="1" dirty="0"/>
              <a:t> to 33</a:t>
            </a:r>
            <a:r>
              <a:rPr lang="pl-PL" sz="1200" b="1" dirty="0"/>
              <a:t>"</a:t>
            </a:r>
            <a:r>
              <a:rPr lang="en-US" sz="1200" b="1" dirty="0"/>
              <a:t> H</a:t>
            </a:r>
          </a:p>
          <a:p>
            <a:pPr marL="171450" indent="-171450">
              <a:buFont typeface="Arial" panose="020B0604020202020204" pitchFamily="34" charset="0"/>
              <a:buChar char="•"/>
            </a:pPr>
            <a:r>
              <a:rPr lang="en-US" sz="1200" dirty="0"/>
              <a:t>Overall Size: </a:t>
            </a:r>
            <a:r>
              <a:rPr lang="pl-PL" sz="1200" b="1" dirty="0"/>
              <a:t>23.6" W x 15.74" D</a:t>
            </a:r>
            <a:r>
              <a:rPr lang="en-US" sz="1200" b="1" dirty="0"/>
              <a:t> </a:t>
            </a:r>
            <a:r>
              <a:rPr lang="pl-PL" sz="1200" b="1" dirty="0"/>
              <a:t> x </a:t>
            </a:r>
            <a:r>
              <a:rPr lang="en-US" sz="1200" b="1" dirty="0"/>
              <a:t>(</a:t>
            </a:r>
            <a:r>
              <a:rPr lang="pl-PL" sz="1200" b="1" dirty="0"/>
              <a:t>20.47" </a:t>
            </a:r>
            <a:r>
              <a:rPr lang="en-US" sz="1200" b="1" dirty="0"/>
              <a:t>to</a:t>
            </a:r>
            <a:r>
              <a:rPr lang="pl-PL" sz="1200" b="1" dirty="0"/>
              <a:t> 33"</a:t>
            </a:r>
            <a:r>
              <a:rPr lang="en-US" sz="1200" b="1" dirty="0"/>
              <a:t>) </a:t>
            </a:r>
            <a:r>
              <a:rPr lang="pl-PL" sz="1200" b="1" dirty="0"/>
              <a:t>H</a:t>
            </a:r>
            <a:endParaRPr lang="en-US" sz="1200" b="1" dirty="0"/>
          </a:p>
          <a:p>
            <a:pPr marL="171450" indent="-171450">
              <a:buFont typeface="Arial" panose="020B0604020202020204" pitchFamily="34" charset="0"/>
              <a:buChar char="•"/>
            </a:pPr>
            <a:r>
              <a:rPr lang="en-US" sz="1200" dirty="0"/>
              <a:t>Weight Capacity:</a:t>
            </a:r>
            <a:r>
              <a:rPr lang="en-US" sz="1200" b="1" dirty="0"/>
              <a:t> 15 lbs.</a:t>
            </a:r>
          </a:p>
        </p:txBody>
      </p:sp>
      <p:sp>
        <p:nvSpPr>
          <p:cNvPr id="20" name="TextBox 19"/>
          <p:cNvSpPr txBox="1"/>
          <p:nvPr/>
        </p:nvSpPr>
        <p:spPr>
          <a:xfrm>
            <a:off x="5774509" y="5711022"/>
            <a:ext cx="608122" cy="253916"/>
          </a:xfrm>
          <a:prstGeom prst="rect">
            <a:avLst/>
          </a:prstGeom>
          <a:noFill/>
        </p:spPr>
        <p:txBody>
          <a:bodyPr wrap="square" rtlCol="0">
            <a:spAutoFit/>
          </a:bodyPr>
          <a:lstStyle/>
          <a:p>
            <a:r>
              <a:rPr lang="en-US" sz="1050" dirty="0"/>
              <a:t>Walnut</a:t>
            </a:r>
          </a:p>
        </p:txBody>
      </p:sp>
      <p:pic>
        <p:nvPicPr>
          <p:cNvPr id="9" name="Picture 8"/>
          <p:cNvPicPr>
            <a:picLocks noChangeAspect="1"/>
          </p:cNvPicPr>
          <p:nvPr/>
        </p:nvPicPr>
        <p:blipFill>
          <a:blip r:embed="rId3"/>
          <a:stretch>
            <a:fillRect/>
          </a:stretch>
        </p:blipFill>
        <p:spPr>
          <a:xfrm>
            <a:off x="4670459" y="5030185"/>
            <a:ext cx="1104050" cy="867468"/>
          </a:xfrm>
          <a:prstGeom prst="rect">
            <a:avLst/>
          </a:prstGeom>
        </p:spPr>
      </p:pic>
      <p:sp>
        <p:nvSpPr>
          <p:cNvPr id="10" name="Rectangle 9"/>
          <p:cNvSpPr/>
          <p:nvPr/>
        </p:nvSpPr>
        <p:spPr>
          <a:xfrm>
            <a:off x="7800598" y="-4482"/>
            <a:ext cx="1343402" cy="523220"/>
          </a:xfrm>
          <a:prstGeom prst="rect">
            <a:avLst/>
          </a:prstGeom>
        </p:spPr>
        <p:txBody>
          <a:bodyPr wrap="square">
            <a:spAutoFit/>
          </a:bodyPr>
          <a:lstStyle/>
          <a:p>
            <a:pPr marL="0" lvl="1" algn="r"/>
            <a:r>
              <a:rPr lang="en-US" sz="1400" dirty="0">
                <a:latin typeface="+mj-lt"/>
                <a:cs typeface="Arial" panose="020B0604020202020204" pitchFamily="34" charset="0"/>
              </a:rPr>
              <a:t>Model: WEB162</a:t>
            </a:r>
          </a:p>
          <a:p>
            <a:pPr marL="0" lvl="1" algn="r"/>
            <a:r>
              <a:rPr lang="en-US" sz="1400" dirty="0">
                <a:latin typeface="+mj-lt"/>
                <a:cs typeface="Arial" panose="020B0604020202020204" pitchFamily="34" charset="0"/>
              </a:rPr>
              <a:t>MSRP: $39.99</a:t>
            </a:r>
          </a:p>
        </p:txBody>
      </p:sp>
      <p:sp>
        <p:nvSpPr>
          <p:cNvPr id="8" name="Rectangle 7"/>
          <p:cNvSpPr/>
          <p:nvPr/>
        </p:nvSpPr>
        <p:spPr>
          <a:xfrm>
            <a:off x="4298986" y="1004310"/>
            <a:ext cx="4173069" cy="400110"/>
          </a:xfrm>
          <a:prstGeom prst="rect">
            <a:avLst/>
          </a:prstGeom>
        </p:spPr>
        <p:txBody>
          <a:bodyPr wrap="square">
            <a:spAutoFit/>
          </a:bodyPr>
          <a:lstStyle/>
          <a:p>
            <a:r>
              <a:rPr lang="da-DK" sz="2000" dirty="0">
                <a:latin typeface="+mj-lt"/>
                <a:cs typeface="Arial" panose="020B0604020202020204" pitchFamily="34" charset="0"/>
              </a:rPr>
              <a:t>Mobile Laptop Desk Cart </a:t>
            </a:r>
            <a:endParaRPr lang="en-US" sz="2000" dirty="0">
              <a:latin typeface="+mj-lt"/>
              <a:cs typeface="Arial" panose="020B0604020202020204"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76" y="75918"/>
            <a:ext cx="3079205" cy="432082"/>
          </a:xfrm>
          <a:prstGeom prst="rect">
            <a:avLst/>
          </a:prstGeom>
        </p:spPr>
      </p:pic>
    </p:spTree>
    <p:extLst>
      <p:ext uri="{BB962C8B-B14F-4D97-AF65-F5344CB8AC3E}">
        <p14:creationId xmlns:p14="http://schemas.microsoft.com/office/powerpoint/2010/main" val="24873993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9132"/>
          <a:stretch/>
        </p:blipFill>
        <p:spPr>
          <a:xfrm>
            <a:off x="340732" y="567995"/>
            <a:ext cx="4750815" cy="5874774"/>
          </a:xfrm>
          <a:prstGeom prst="rect">
            <a:avLst/>
          </a:prstGeom>
        </p:spPr>
      </p:pic>
      <p:sp>
        <p:nvSpPr>
          <p:cNvPr id="6" name="Rectangle 5"/>
          <p:cNvSpPr/>
          <p:nvPr/>
        </p:nvSpPr>
        <p:spPr>
          <a:xfrm>
            <a:off x="4238026" y="1004310"/>
            <a:ext cx="4463310" cy="400110"/>
          </a:xfrm>
          <a:prstGeom prst="rect">
            <a:avLst/>
          </a:prstGeom>
        </p:spPr>
        <p:txBody>
          <a:bodyPr wrap="square">
            <a:spAutoFit/>
          </a:bodyPr>
          <a:lstStyle/>
          <a:p>
            <a:r>
              <a:rPr lang="da-DK" sz="2000" dirty="0">
                <a:latin typeface="+mj-lt"/>
                <a:cs typeface="Arial" panose="020B0604020202020204" pitchFamily="34" charset="0"/>
              </a:rPr>
              <a:t> Tilting Mobile Laptop Desk Cart, Walnut</a:t>
            </a:r>
            <a:endParaRPr lang="en-US" sz="2000" dirty="0">
              <a:latin typeface="+mj-lt"/>
              <a:cs typeface="Arial" panose="020B0604020202020204" pitchFamily="34" charset="0"/>
            </a:endParaRPr>
          </a:p>
        </p:txBody>
      </p:sp>
      <p:sp>
        <p:nvSpPr>
          <p:cNvPr id="7" name="Rectangle 6"/>
          <p:cNvSpPr/>
          <p:nvPr/>
        </p:nvSpPr>
        <p:spPr>
          <a:xfrm>
            <a:off x="4446705" y="1342864"/>
            <a:ext cx="4467991" cy="3477875"/>
          </a:xfrm>
          <a:prstGeom prst="rect">
            <a:avLst/>
          </a:prstGeom>
        </p:spPr>
        <p:txBody>
          <a:bodyPr wrap="square">
            <a:spAutoFit/>
          </a:bodyPr>
          <a:lstStyle/>
          <a:p>
            <a:r>
              <a:rPr lang="en-US" sz="1400" dirty="0">
                <a:latin typeface="+mj-lt"/>
              </a:rPr>
              <a:t>Features</a:t>
            </a:r>
          </a:p>
          <a:p>
            <a:pPr marL="171450" indent="-171450">
              <a:buFont typeface="Arial" panose="020B0604020202020204" pitchFamily="34" charset="0"/>
              <a:buChar char="•"/>
            </a:pPr>
            <a:r>
              <a:rPr lang="en-US" sz="1200" dirty="0"/>
              <a:t>Tilt the angle of the tabletop for a more natural working position while typing, writing or drawing</a:t>
            </a:r>
          </a:p>
          <a:p>
            <a:pPr marL="171450" indent="-171450">
              <a:buFont typeface="Arial" panose="020B0604020202020204" pitchFamily="34" charset="0"/>
              <a:buChar char="•"/>
            </a:pPr>
            <a:r>
              <a:rPr lang="en-US" sz="1200" dirty="0"/>
              <a:t>Ledge prevents work from sliding off the table when tilted</a:t>
            </a:r>
          </a:p>
          <a:p>
            <a:pPr marL="171450" indent="-171450">
              <a:buFont typeface="Arial" panose="020B0604020202020204" pitchFamily="34" charset="0"/>
              <a:buChar char="•"/>
            </a:pPr>
            <a:r>
              <a:rPr lang="en-US" sz="1200" dirty="0">
                <a:cs typeface="Arial" panose="020B0604020202020204" pitchFamily="34" charset="0"/>
              </a:rPr>
              <a:t>Lift and lower the desk manually by turning a knob</a:t>
            </a:r>
            <a:endParaRPr lang="en-US" sz="1200" dirty="0"/>
          </a:p>
          <a:p>
            <a:pPr marL="171450" indent="-171450">
              <a:buFont typeface="Arial" panose="020B0604020202020204" pitchFamily="34" charset="0"/>
              <a:buChar char="•"/>
            </a:pPr>
            <a:r>
              <a:rPr lang="en-US" sz="1200" dirty="0"/>
              <a:t>Scratch-resistant desk top</a:t>
            </a:r>
          </a:p>
          <a:p>
            <a:pPr marL="171450" indent="-171450">
              <a:buFont typeface="Arial" panose="020B0604020202020204" pitchFamily="34" charset="0"/>
              <a:buChar char="•"/>
            </a:pPr>
            <a:r>
              <a:rPr lang="en-US" sz="1200" dirty="0"/>
              <a:t>Low-profile base for easy use near furniture like couches</a:t>
            </a:r>
          </a:p>
          <a:p>
            <a:pPr marL="171450" indent="-171450">
              <a:buFont typeface="Arial" panose="020B0604020202020204" pitchFamily="34" charset="0"/>
              <a:buChar char="•"/>
            </a:pPr>
            <a:r>
              <a:rPr lang="en-US" sz="1200" dirty="0"/>
              <a:t>Wide, steel base ensures wobble-free use</a:t>
            </a:r>
          </a:p>
          <a:p>
            <a:pPr marL="171450" indent="-171450">
              <a:buFont typeface="Arial" panose="020B0604020202020204" pitchFamily="34" charset="0"/>
              <a:buChar char="•"/>
            </a:pPr>
            <a:r>
              <a:rPr lang="en-US" sz="1200" dirty="0"/>
              <a:t>Four 2-inch casters (2 locking) allow your work to travel with you anywhere in the office or at home.</a:t>
            </a:r>
          </a:p>
          <a:p>
            <a:r>
              <a:rPr lang="en-US" sz="1200" b="1" dirty="0"/>
              <a:t/>
            </a:r>
            <a:br>
              <a:rPr lang="en-US" sz="1200" b="1" dirty="0"/>
            </a:br>
            <a:r>
              <a:rPr lang="en-US" sz="1400" dirty="0">
                <a:latin typeface="+mj-lt"/>
              </a:rPr>
              <a:t>Specifications</a:t>
            </a:r>
            <a:endParaRPr lang="en-US" sz="1200" dirty="0">
              <a:latin typeface="+mj-lt"/>
            </a:endParaRPr>
          </a:p>
          <a:p>
            <a:pPr marL="171450" indent="-171450">
              <a:buFont typeface="Arial" panose="020B0604020202020204" pitchFamily="34" charset="0"/>
              <a:buChar char="•"/>
            </a:pPr>
            <a:r>
              <a:rPr lang="en-US" sz="1200" dirty="0"/>
              <a:t>Top Material: </a:t>
            </a:r>
            <a:r>
              <a:rPr lang="en-US" sz="1200" b="1" dirty="0" smtClean="0"/>
              <a:t>MDF with </a:t>
            </a:r>
            <a:r>
              <a:rPr lang="en-US" sz="1200" b="1" dirty="0"/>
              <a:t>laminate finish</a:t>
            </a:r>
          </a:p>
          <a:p>
            <a:pPr marL="171450" indent="-171450">
              <a:buFont typeface="Arial" panose="020B0604020202020204" pitchFamily="34" charset="0"/>
              <a:buChar char="•"/>
            </a:pPr>
            <a:r>
              <a:rPr lang="en-US" sz="1200" dirty="0"/>
              <a:t>Top Area:</a:t>
            </a:r>
            <a:r>
              <a:rPr lang="en-US" sz="1200" b="1" dirty="0"/>
              <a:t> </a:t>
            </a:r>
            <a:r>
              <a:rPr lang="pl-PL" sz="1200" b="1" dirty="0"/>
              <a:t>23.6" W x 20.5" D </a:t>
            </a:r>
            <a:endParaRPr lang="en-US" sz="1200" b="1" dirty="0"/>
          </a:p>
          <a:p>
            <a:pPr marL="171450" indent="-171450">
              <a:buFont typeface="Arial" panose="020B0604020202020204" pitchFamily="34" charset="0"/>
              <a:buChar char="•"/>
            </a:pPr>
            <a:r>
              <a:rPr lang="en-US" sz="1200" dirty="0"/>
              <a:t>Adjustment Type:</a:t>
            </a:r>
            <a:r>
              <a:rPr lang="en-US" sz="1200" b="1" dirty="0"/>
              <a:t> Manual</a:t>
            </a:r>
          </a:p>
          <a:p>
            <a:pPr marL="171450" indent="-171450">
              <a:buFont typeface="Arial" panose="020B0604020202020204" pitchFamily="34" charset="0"/>
              <a:buChar char="•"/>
            </a:pPr>
            <a:r>
              <a:rPr lang="en-US" sz="1200" dirty="0"/>
              <a:t>Adjustment Range:</a:t>
            </a:r>
            <a:r>
              <a:rPr lang="en-US" sz="1200" b="1" dirty="0"/>
              <a:t> </a:t>
            </a:r>
            <a:r>
              <a:rPr lang="pl-PL" sz="1200" b="1" dirty="0"/>
              <a:t>23.62" </a:t>
            </a:r>
            <a:r>
              <a:rPr lang="en-US" sz="1200" b="1" dirty="0"/>
              <a:t>to</a:t>
            </a:r>
            <a:r>
              <a:rPr lang="pl-PL" sz="1200" b="1" dirty="0"/>
              <a:t> 36.41"</a:t>
            </a:r>
            <a:r>
              <a:rPr lang="en-US" sz="1200" b="1" dirty="0"/>
              <a:t> H  </a:t>
            </a:r>
          </a:p>
          <a:p>
            <a:pPr marL="171450" indent="-171450">
              <a:buFont typeface="Arial" panose="020B0604020202020204" pitchFamily="34" charset="0"/>
              <a:buChar char="•"/>
            </a:pPr>
            <a:r>
              <a:rPr lang="en-US" sz="1200" dirty="0"/>
              <a:t>Overall Size: </a:t>
            </a:r>
            <a:r>
              <a:rPr lang="pl-PL" sz="1200" b="1" dirty="0"/>
              <a:t>23.6" W x 20.5" D x (23.6" to 36.4" H)</a:t>
            </a:r>
            <a:endParaRPr lang="en-US" sz="1200" b="1" dirty="0"/>
          </a:p>
          <a:p>
            <a:pPr marL="171450" indent="-171450">
              <a:buFont typeface="Arial" panose="020B0604020202020204" pitchFamily="34" charset="0"/>
              <a:buChar char="•"/>
            </a:pPr>
            <a:r>
              <a:rPr lang="en-US" sz="1200" dirty="0"/>
              <a:t>Weight Capacity:</a:t>
            </a:r>
            <a:r>
              <a:rPr lang="en-US" sz="1200" b="1" dirty="0"/>
              <a:t> 15 lbs.</a:t>
            </a:r>
            <a:endParaRPr lang="en-US" sz="1400" b="1" dirty="0">
              <a:latin typeface="Arial" panose="020B0604020202020204" pitchFamily="34" charset="0"/>
              <a:cs typeface="Arial" panose="020B0604020202020204" pitchFamily="34" charset="0"/>
            </a:endParaRPr>
          </a:p>
        </p:txBody>
      </p:sp>
      <p:sp>
        <p:nvSpPr>
          <p:cNvPr id="8" name="Rectangle 7"/>
          <p:cNvSpPr/>
          <p:nvPr/>
        </p:nvSpPr>
        <p:spPr>
          <a:xfrm>
            <a:off x="7800598" y="4498"/>
            <a:ext cx="1343402" cy="523220"/>
          </a:xfrm>
          <a:prstGeom prst="rect">
            <a:avLst/>
          </a:prstGeom>
        </p:spPr>
        <p:txBody>
          <a:bodyPr wrap="square">
            <a:spAutoFit/>
          </a:bodyPr>
          <a:lstStyle/>
          <a:p>
            <a:pPr marL="0" lvl="1" algn="r"/>
            <a:r>
              <a:rPr lang="en-US" sz="1400" dirty="0">
                <a:latin typeface="+mj-lt"/>
                <a:cs typeface="Arial" panose="020B0604020202020204" pitchFamily="34" charset="0"/>
              </a:rPr>
              <a:t>Model: WEB344</a:t>
            </a:r>
          </a:p>
          <a:p>
            <a:pPr marL="0" lvl="1" algn="r"/>
            <a:r>
              <a:rPr lang="en-US" sz="1400" dirty="0">
                <a:latin typeface="+mj-lt"/>
                <a:cs typeface="Arial" panose="020B0604020202020204" pitchFamily="34" charset="0"/>
              </a:rPr>
              <a:t>MSRP: $49.99</a:t>
            </a:r>
          </a:p>
        </p:txBody>
      </p:sp>
      <p:pic>
        <p:nvPicPr>
          <p:cNvPr id="12" name="Picture 11"/>
          <p:cNvPicPr>
            <a:picLocks noChangeAspect="1"/>
          </p:cNvPicPr>
          <p:nvPr/>
        </p:nvPicPr>
        <p:blipFill>
          <a:blip r:embed="rId3"/>
          <a:stretch>
            <a:fillRect/>
          </a:stretch>
        </p:blipFill>
        <p:spPr>
          <a:xfrm>
            <a:off x="4495866" y="4817576"/>
            <a:ext cx="1104050" cy="867468"/>
          </a:xfrm>
          <a:prstGeom prst="rect">
            <a:avLst/>
          </a:prstGeom>
        </p:spPr>
      </p:pic>
      <p:sp>
        <p:nvSpPr>
          <p:cNvPr id="15" name="TextBox 14"/>
          <p:cNvSpPr txBox="1"/>
          <p:nvPr/>
        </p:nvSpPr>
        <p:spPr>
          <a:xfrm>
            <a:off x="5599916" y="5498413"/>
            <a:ext cx="608122" cy="253916"/>
          </a:xfrm>
          <a:prstGeom prst="rect">
            <a:avLst/>
          </a:prstGeom>
          <a:noFill/>
        </p:spPr>
        <p:txBody>
          <a:bodyPr wrap="square" rtlCol="0">
            <a:spAutoFit/>
          </a:bodyPr>
          <a:lstStyle/>
          <a:p>
            <a:r>
              <a:rPr lang="en-US" sz="1050" dirty="0"/>
              <a:t>Walnut</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76" y="75918"/>
            <a:ext cx="3079205" cy="432082"/>
          </a:xfrm>
          <a:prstGeom prst="rect">
            <a:avLst/>
          </a:prstGeom>
        </p:spPr>
      </p:pic>
    </p:spTree>
    <p:extLst>
      <p:ext uri="{BB962C8B-B14F-4D97-AF65-F5344CB8AC3E}">
        <p14:creationId xmlns:p14="http://schemas.microsoft.com/office/powerpoint/2010/main" val="1376416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0980" t="3059"/>
          <a:stretch/>
        </p:blipFill>
        <p:spPr>
          <a:xfrm>
            <a:off x="11116" y="649037"/>
            <a:ext cx="4648950" cy="6081823"/>
          </a:xfrm>
          <a:prstGeom prst="rect">
            <a:avLst/>
          </a:prstGeom>
        </p:spPr>
      </p:pic>
      <p:sp>
        <p:nvSpPr>
          <p:cNvPr id="6" name="Rectangle 5"/>
          <p:cNvSpPr/>
          <p:nvPr/>
        </p:nvSpPr>
        <p:spPr>
          <a:xfrm>
            <a:off x="4238026" y="1011437"/>
            <a:ext cx="4387814" cy="400110"/>
          </a:xfrm>
          <a:prstGeom prst="rect">
            <a:avLst/>
          </a:prstGeom>
        </p:spPr>
        <p:txBody>
          <a:bodyPr wrap="square">
            <a:spAutoFit/>
          </a:bodyPr>
          <a:lstStyle/>
          <a:p>
            <a:r>
              <a:rPr lang="da-DK" sz="2000" dirty="0">
                <a:latin typeface="+mj-lt"/>
                <a:cs typeface="Arial" panose="020B0604020202020204" pitchFamily="34" charset="0"/>
              </a:rPr>
              <a:t> Tilting Mobile Laptop Desk Cart, Black</a:t>
            </a:r>
            <a:endParaRPr lang="en-US" sz="2000" dirty="0">
              <a:latin typeface="+mj-lt"/>
              <a:cs typeface="Arial" panose="020B0604020202020204" pitchFamily="34" charset="0"/>
            </a:endParaRPr>
          </a:p>
        </p:txBody>
      </p:sp>
      <p:sp>
        <p:nvSpPr>
          <p:cNvPr id="7" name="Rectangle 6"/>
          <p:cNvSpPr/>
          <p:nvPr/>
        </p:nvSpPr>
        <p:spPr>
          <a:xfrm>
            <a:off x="4446706" y="1349991"/>
            <a:ext cx="4467990" cy="3447098"/>
          </a:xfrm>
          <a:prstGeom prst="rect">
            <a:avLst/>
          </a:prstGeom>
        </p:spPr>
        <p:txBody>
          <a:bodyPr wrap="square">
            <a:spAutoFit/>
          </a:bodyPr>
          <a:lstStyle/>
          <a:p>
            <a:r>
              <a:rPr lang="en-US" sz="1400" dirty="0">
                <a:latin typeface="+mj-lt"/>
              </a:rPr>
              <a:t>Features</a:t>
            </a:r>
          </a:p>
          <a:p>
            <a:pPr marL="171450" indent="-171450">
              <a:buFont typeface="Arial" panose="020B0604020202020204" pitchFamily="34" charset="0"/>
              <a:buChar char="•"/>
            </a:pPr>
            <a:r>
              <a:rPr lang="en-US" sz="1200" dirty="0"/>
              <a:t>Tilt the angle of the tabletop for a more natural working position while typing, writing or drawing</a:t>
            </a:r>
          </a:p>
          <a:p>
            <a:pPr marL="171450" indent="-171450">
              <a:buFont typeface="Arial" panose="020B0604020202020204" pitchFamily="34" charset="0"/>
              <a:buChar char="•"/>
            </a:pPr>
            <a:r>
              <a:rPr lang="en-US" sz="1200" dirty="0"/>
              <a:t>Ledge prevents work from sliding off the table when tilted</a:t>
            </a:r>
          </a:p>
          <a:p>
            <a:pPr marL="171450" indent="-171450">
              <a:buFont typeface="Arial" panose="020B0604020202020204" pitchFamily="34" charset="0"/>
              <a:buChar char="•"/>
            </a:pPr>
            <a:r>
              <a:rPr lang="en-US" sz="1200" dirty="0">
                <a:cs typeface="Arial" panose="020B0604020202020204" pitchFamily="34" charset="0"/>
              </a:rPr>
              <a:t>Lift and lower the desk manually by turning a knob</a:t>
            </a:r>
            <a:endParaRPr lang="en-US" sz="1200" dirty="0"/>
          </a:p>
          <a:p>
            <a:pPr marL="171450" indent="-171450">
              <a:buFont typeface="Arial" panose="020B0604020202020204" pitchFamily="34" charset="0"/>
              <a:buChar char="•"/>
            </a:pPr>
            <a:r>
              <a:rPr lang="en-US" sz="1200" dirty="0"/>
              <a:t>Scratch-resistant desk top</a:t>
            </a:r>
          </a:p>
          <a:p>
            <a:pPr marL="171450" indent="-171450">
              <a:buFont typeface="Arial" panose="020B0604020202020204" pitchFamily="34" charset="0"/>
              <a:buChar char="•"/>
            </a:pPr>
            <a:r>
              <a:rPr lang="en-US" sz="1200" dirty="0"/>
              <a:t>Low-profile base for easy use near furniture like couches</a:t>
            </a:r>
          </a:p>
          <a:p>
            <a:pPr marL="171450" indent="-171450">
              <a:buFont typeface="Arial" panose="020B0604020202020204" pitchFamily="34" charset="0"/>
              <a:buChar char="•"/>
            </a:pPr>
            <a:r>
              <a:rPr lang="en-US" sz="1200" dirty="0"/>
              <a:t>Wide, steel base ensures wobble-free use</a:t>
            </a:r>
          </a:p>
          <a:p>
            <a:pPr marL="171450" indent="-171450">
              <a:buFont typeface="Arial" panose="020B0604020202020204" pitchFamily="34" charset="0"/>
              <a:buChar char="•"/>
            </a:pPr>
            <a:r>
              <a:rPr lang="en-US" sz="1200" dirty="0"/>
              <a:t>Four 2-inch casters (2 locking) allow your work to travel with you anywhere in the office or at home.</a:t>
            </a:r>
          </a:p>
          <a:p>
            <a:pPr marL="171450" indent="-171450">
              <a:buFont typeface="Arial" panose="020B0604020202020204" pitchFamily="34" charset="0"/>
              <a:buChar char="•"/>
            </a:pPr>
            <a:endParaRPr lang="en-US" sz="1200" dirty="0"/>
          </a:p>
          <a:p>
            <a:r>
              <a:rPr lang="en-US" sz="1400" dirty="0">
                <a:latin typeface="+mj-lt"/>
              </a:rPr>
              <a:t>Specifications</a:t>
            </a:r>
          </a:p>
          <a:p>
            <a:pPr marL="171450" indent="-171450">
              <a:buFont typeface="Arial" panose="020B0604020202020204" pitchFamily="34" charset="0"/>
              <a:buChar char="•"/>
            </a:pPr>
            <a:r>
              <a:rPr lang="en-US" sz="1200" dirty="0"/>
              <a:t>Top Material: </a:t>
            </a:r>
            <a:r>
              <a:rPr lang="en-US" sz="1200" b="1" dirty="0" smtClean="0"/>
              <a:t>MDF with </a:t>
            </a:r>
            <a:r>
              <a:rPr lang="en-US" sz="1200" b="1" dirty="0"/>
              <a:t>laminate finish</a:t>
            </a:r>
          </a:p>
          <a:p>
            <a:pPr marL="171450" indent="-171450">
              <a:buFont typeface="Arial" panose="020B0604020202020204" pitchFamily="34" charset="0"/>
              <a:buChar char="•"/>
            </a:pPr>
            <a:r>
              <a:rPr lang="en-US" sz="1200" dirty="0"/>
              <a:t>Top Area:</a:t>
            </a:r>
            <a:r>
              <a:rPr lang="en-US" sz="1200" b="1" dirty="0"/>
              <a:t> </a:t>
            </a:r>
            <a:r>
              <a:rPr lang="pl-PL" sz="1200" b="1" dirty="0"/>
              <a:t>23.6" W x 20.5" D </a:t>
            </a:r>
            <a:endParaRPr lang="en-US" sz="1200" b="1" dirty="0"/>
          </a:p>
          <a:p>
            <a:pPr marL="171450" indent="-171450">
              <a:buFont typeface="Arial" panose="020B0604020202020204" pitchFamily="34" charset="0"/>
              <a:buChar char="•"/>
            </a:pPr>
            <a:r>
              <a:rPr lang="en-US" sz="1200" dirty="0"/>
              <a:t>Adjustment Type:</a:t>
            </a:r>
            <a:r>
              <a:rPr lang="en-US" sz="1200" b="1" dirty="0"/>
              <a:t> Manual</a:t>
            </a:r>
          </a:p>
          <a:p>
            <a:pPr marL="171450" indent="-171450">
              <a:buFont typeface="Arial" panose="020B0604020202020204" pitchFamily="34" charset="0"/>
              <a:buChar char="•"/>
            </a:pPr>
            <a:r>
              <a:rPr lang="en-US" sz="1200" dirty="0"/>
              <a:t>Adjustment Range:</a:t>
            </a:r>
            <a:r>
              <a:rPr lang="en-US" sz="1200" b="1" dirty="0"/>
              <a:t> </a:t>
            </a:r>
            <a:r>
              <a:rPr lang="pl-PL" sz="1200" b="1" dirty="0"/>
              <a:t>23.62" </a:t>
            </a:r>
            <a:r>
              <a:rPr lang="en-US" sz="1200" b="1" dirty="0"/>
              <a:t>to</a:t>
            </a:r>
            <a:r>
              <a:rPr lang="pl-PL" sz="1200" b="1" dirty="0"/>
              <a:t> 36.41"</a:t>
            </a:r>
            <a:r>
              <a:rPr lang="en-US" sz="1200" b="1" dirty="0"/>
              <a:t> H  </a:t>
            </a:r>
          </a:p>
          <a:p>
            <a:pPr marL="171450" indent="-171450">
              <a:buFont typeface="Arial" panose="020B0604020202020204" pitchFamily="34" charset="0"/>
              <a:buChar char="•"/>
            </a:pPr>
            <a:r>
              <a:rPr lang="en-US" sz="1200" dirty="0"/>
              <a:t>Overall Size: </a:t>
            </a:r>
            <a:r>
              <a:rPr lang="pl-PL" sz="1200" b="1" dirty="0"/>
              <a:t>23.6" W x 20.5" D x (23.6" to 36.4" H)</a:t>
            </a:r>
            <a:endParaRPr lang="en-US" sz="1200" b="1" dirty="0"/>
          </a:p>
          <a:p>
            <a:pPr marL="171450" indent="-171450">
              <a:buFont typeface="Arial" panose="020B0604020202020204" pitchFamily="34" charset="0"/>
              <a:buChar char="•"/>
            </a:pPr>
            <a:r>
              <a:rPr lang="en-US" sz="1200" dirty="0"/>
              <a:t>Weight Capacity:</a:t>
            </a:r>
            <a:r>
              <a:rPr lang="en-US" sz="1200" b="1" dirty="0"/>
              <a:t> 15 lbs.</a:t>
            </a:r>
            <a:endParaRPr lang="en-US" sz="1400" b="1" dirty="0">
              <a:latin typeface="Arial" panose="020B0604020202020204" pitchFamily="34" charset="0"/>
              <a:cs typeface="Arial" panose="020B0604020202020204" pitchFamily="34" charset="0"/>
            </a:endParaRPr>
          </a:p>
        </p:txBody>
      </p:sp>
      <p:sp>
        <p:nvSpPr>
          <p:cNvPr id="8" name="Rectangle 7"/>
          <p:cNvSpPr/>
          <p:nvPr/>
        </p:nvSpPr>
        <p:spPr>
          <a:xfrm>
            <a:off x="7800598" y="13355"/>
            <a:ext cx="1343402" cy="523220"/>
          </a:xfrm>
          <a:prstGeom prst="rect">
            <a:avLst/>
          </a:prstGeom>
        </p:spPr>
        <p:txBody>
          <a:bodyPr wrap="square">
            <a:spAutoFit/>
          </a:bodyPr>
          <a:lstStyle/>
          <a:p>
            <a:pPr marL="0" lvl="1" algn="r"/>
            <a:r>
              <a:rPr lang="en-US" sz="1400" dirty="0">
                <a:latin typeface="+mj-lt"/>
                <a:cs typeface="Arial" panose="020B0604020202020204" pitchFamily="34" charset="0"/>
              </a:rPr>
              <a:t>Model: WEB361</a:t>
            </a:r>
          </a:p>
          <a:p>
            <a:pPr marL="0" lvl="1" algn="r"/>
            <a:r>
              <a:rPr lang="en-US" sz="1400" dirty="0">
                <a:latin typeface="+mj-lt"/>
                <a:cs typeface="Arial" panose="020B0604020202020204" pitchFamily="34" charset="0"/>
              </a:rPr>
              <a:t>MSRP: $49.99</a:t>
            </a:r>
          </a:p>
        </p:txBody>
      </p:sp>
      <p:sp>
        <p:nvSpPr>
          <p:cNvPr id="11" name="TextBox 10"/>
          <p:cNvSpPr txBox="1"/>
          <p:nvPr/>
        </p:nvSpPr>
        <p:spPr>
          <a:xfrm>
            <a:off x="5613104" y="5496821"/>
            <a:ext cx="608122" cy="253916"/>
          </a:xfrm>
          <a:prstGeom prst="rect">
            <a:avLst/>
          </a:prstGeom>
          <a:noFill/>
        </p:spPr>
        <p:txBody>
          <a:bodyPr wrap="square" rtlCol="0">
            <a:spAutoFit/>
          </a:bodyPr>
          <a:lstStyle/>
          <a:p>
            <a:r>
              <a:rPr lang="en-US" sz="1050" dirty="0"/>
              <a:t>Black</a:t>
            </a:r>
          </a:p>
        </p:txBody>
      </p:sp>
      <p:pic>
        <p:nvPicPr>
          <p:cNvPr id="13" name="Picture 12"/>
          <p:cNvPicPr>
            <a:picLocks noChangeAspect="1"/>
          </p:cNvPicPr>
          <p:nvPr/>
        </p:nvPicPr>
        <p:blipFill>
          <a:blip r:embed="rId3">
            <a:biLevel thresh="50000"/>
          </a:blip>
          <a:stretch>
            <a:fillRect/>
          </a:stretch>
        </p:blipFill>
        <p:spPr>
          <a:xfrm>
            <a:off x="4516248" y="4839219"/>
            <a:ext cx="1096855" cy="84373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76" y="75918"/>
            <a:ext cx="3079205" cy="432082"/>
          </a:xfrm>
          <a:prstGeom prst="rect">
            <a:avLst/>
          </a:prstGeom>
        </p:spPr>
      </p:pic>
    </p:spTree>
    <p:extLst>
      <p:ext uri="{BB962C8B-B14F-4D97-AF65-F5344CB8AC3E}">
        <p14:creationId xmlns:p14="http://schemas.microsoft.com/office/powerpoint/2010/main" val="3389250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backgroundRemoval t="27800" b="95600" l="26067" r="80333">
                        <a14:foregroundMark x1="42933" y1="37267" x2="46533" y2="40467"/>
                        <a14:foregroundMark x1="40133" y1="27800" x2="47667" y2="27933"/>
                        <a14:foregroundMark x1="30667" y1="38467" x2="26067" y2="39600"/>
                        <a14:foregroundMark x1="75000" y1="44333" x2="77667" y2="43933"/>
                        <a14:foregroundMark x1="76133" y1="84400" x2="79333" y2="82133"/>
                        <a14:foregroundMark x1="62533" y1="91333" x2="60867" y2="95600"/>
                        <a14:foregroundMark x1="76267" y1="44067" x2="79867" y2="43933"/>
                      </a14:backgroundRemoval>
                    </a14:imgEffect>
                  </a14:imgLayer>
                </a14:imgProps>
              </a:ext>
              <a:ext uri="{28A0092B-C50C-407E-A947-70E740481C1C}">
                <a14:useLocalDpi xmlns:a14="http://schemas.microsoft.com/office/drawing/2010/main" val="0"/>
              </a:ext>
            </a:extLst>
          </a:blip>
          <a:srcRect l="23114" t="23089" r="18017"/>
          <a:stretch/>
        </p:blipFill>
        <p:spPr>
          <a:xfrm>
            <a:off x="224673" y="1256221"/>
            <a:ext cx="3780686" cy="4939445"/>
          </a:xfrm>
          <a:prstGeom prst="rect">
            <a:avLst/>
          </a:prstGeom>
        </p:spPr>
      </p:pic>
      <p:sp>
        <p:nvSpPr>
          <p:cNvPr id="25" name="TextBox 24"/>
          <p:cNvSpPr txBox="1"/>
          <p:nvPr/>
        </p:nvSpPr>
        <p:spPr>
          <a:xfrm>
            <a:off x="4317008" y="1071893"/>
            <a:ext cx="4909336" cy="400110"/>
          </a:xfrm>
          <a:prstGeom prst="rect">
            <a:avLst/>
          </a:prstGeom>
          <a:noFill/>
        </p:spPr>
        <p:txBody>
          <a:bodyPr wrap="square" rtlCol="0">
            <a:spAutoFit/>
          </a:bodyPr>
          <a:lstStyle/>
          <a:p>
            <a:r>
              <a:rPr lang="en-US" sz="2000" dirty="0">
                <a:latin typeface="+mj-lt"/>
                <a:cs typeface="Arial" panose="020B0604020202020204" pitchFamily="34" charset="0"/>
              </a:rPr>
              <a:t>Sit-Stand Desk Cart </a:t>
            </a:r>
            <a:r>
              <a:rPr lang="en-US" sz="2000" dirty="0" smtClean="0">
                <a:latin typeface="+mj-lt"/>
                <a:cs typeface="Arial" panose="020B0604020202020204" pitchFamily="34" charset="0"/>
              </a:rPr>
              <a:t>with Side </a:t>
            </a:r>
            <a:r>
              <a:rPr lang="en-US" sz="2000" dirty="0">
                <a:latin typeface="+mj-lt"/>
                <a:cs typeface="Arial" panose="020B0604020202020204" pitchFamily="34" charset="0"/>
              </a:rPr>
              <a:t>Table</a:t>
            </a:r>
          </a:p>
        </p:txBody>
      </p:sp>
      <p:sp>
        <p:nvSpPr>
          <p:cNvPr id="8" name="Rectangle 7"/>
          <p:cNvSpPr/>
          <p:nvPr/>
        </p:nvSpPr>
        <p:spPr>
          <a:xfrm>
            <a:off x="4444826" y="1424782"/>
            <a:ext cx="4469869" cy="3847207"/>
          </a:xfrm>
          <a:prstGeom prst="rect">
            <a:avLst/>
          </a:prstGeom>
        </p:spPr>
        <p:txBody>
          <a:bodyPr wrap="square">
            <a:spAutoFit/>
          </a:bodyPr>
          <a:lstStyle/>
          <a:p>
            <a:r>
              <a:rPr lang="en-US" sz="1400" dirty="0">
                <a:latin typeface="+mj-lt"/>
              </a:rPr>
              <a:t>Features</a:t>
            </a:r>
            <a:endParaRPr lang="en-US" sz="1200" dirty="0">
              <a:latin typeface="+mj-lt"/>
            </a:endParaRPr>
          </a:p>
          <a:p>
            <a:pPr marL="171450" indent="-171450">
              <a:buFont typeface="Arial" panose="020B0604020202020204" pitchFamily="34" charset="0"/>
              <a:buChar char="•"/>
            </a:pPr>
            <a:r>
              <a:rPr lang="en-US" sz="1200" dirty="0"/>
              <a:t>Side table mounts to either side of the desk</a:t>
            </a:r>
          </a:p>
          <a:p>
            <a:pPr marL="171450" indent="-171450">
              <a:buFont typeface="Arial" panose="020B0604020202020204" pitchFamily="34" charset="0"/>
              <a:buChar char="•"/>
            </a:pPr>
            <a:r>
              <a:rPr lang="en-US" sz="1200" dirty="0"/>
              <a:t>Tilt the angle of the tabletop for a more natural working position while typing, writing or drawing</a:t>
            </a:r>
          </a:p>
          <a:p>
            <a:pPr marL="171450" indent="-171450">
              <a:buFont typeface="Arial" panose="020B0604020202020204" pitchFamily="34" charset="0"/>
              <a:buChar char="•"/>
            </a:pPr>
            <a:r>
              <a:rPr lang="en-US" sz="1200" dirty="0"/>
              <a:t>Ledge prevents work from sliding off the table when tilted</a:t>
            </a:r>
          </a:p>
          <a:p>
            <a:pPr marL="171450" indent="-171450">
              <a:buFont typeface="Arial" panose="020B0604020202020204" pitchFamily="34" charset="0"/>
              <a:buChar char="•"/>
            </a:pPr>
            <a:r>
              <a:rPr lang="en-US" sz="1200" dirty="0">
                <a:cs typeface="Arial" panose="020B0604020202020204" pitchFamily="34" charset="0"/>
              </a:rPr>
              <a:t>Lift and lower the desk manually by turning a knob</a:t>
            </a:r>
            <a:endParaRPr lang="en-US" sz="1200" dirty="0"/>
          </a:p>
          <a:p>
            <a:pPr marL="171450" indent="-171450">
              <a:buFont typeface="Arial" panose="020B0604020202020204" pitchFamily="34" charset="0"/>
              <a:buChar char="•"/>
            </a:pPr>
            <a:r>
              <a:rPr lang="en-US" sz="1200" dirty="0"/>
              <a:t>Scratch-resistant woodgrain desk top</a:t>
            </a:r>
          </a:p>
          <a:p>
            <a:pPr marL="171450" indent="-171450">
              <a:buFont typeface="Arial" panose="020B0604020202020204" pitchFamily="34" charset="0"/>
              <a:buChar char="•"/>
            </a:pPr>
            <a:r>
              <a:rPr lang="en-US" sz="1200" dirty="0"/>
              <a:t>Low-profile base for easy use near furniture like couches</a:t>
            </a:r>
          </a:p>
          <a:p>
            <a:pPr marL="171450" indent="-171450">
              <a:buFont typeface="Arial" panose="020B0604020202020204" pitchFamily="34" charset="0"/>
              <a:buChar char="•"/>
            </a:pPr>
            <a:r>
              <a:rPr lang="en-US" sz="1200" dirty="0"/>
              <a:t>Wide, steel base ensures wobble-free use</a:t>
            </a:r>
          </a:p>
          <a:p>
            <a:pPr marL="171450" indent="-171450">
              <a:buFont typeface="Arial" panose="020B0604020202020204" pitchFamily="34" charset="0"/>
              <a:buChar char="•"/>
            </a:pPr>
            <a:r>
              <a:rPr lang="en-US" sz="1200" dirty="0"/>
              <a:t>Four 1.5-inch casters (2 locking) allow your work to travel with you anywhere in the office or at home</a:t>
            </a:r>
          </a:p>
          <a:p>
            <a:pPr marL="171450" indent="-171450">
              <a:buFont typeface="Arial" panose="020B0604020202020204" pitchFamily="34" charset="0"/>
              <a:buChar char="•"/>
            </a:pPr>
            <a:endParaRPr lang="en-US" sz="1200" dirty="0"/>
          </a:p>
          <a:p>
            <a:r>
              <a:rPr lang="en-US" sz="1400" dirty="0">
                <a:latin typeface="+mj-lt"/>
              </a:rPr>
              <a:t>Specifications</a:t>
            </a:r>
            <a:endParaRPr lang="en-US" sz="1200" dirty="0">
              <a:latin typeface="+mj-lt"/>
            </a:endParaRPr>
          </a:p>
          <a:p>
            <a:pPr marL="171450" indent="-171450">
              <a:buFont typeface="Arial" panose="020B0604020202020204" pitchFamily="34" charset="0"/>
              <a:buChar char="•"/>
            </a:pPr>
            <a:r>
              <a:rPr lang="en-US" sz="1200" dirty="0"/>
              <a:t>Top Material: </a:t>
            </a:r>
            <a:r>
              <a:rPr lang="en-US" sz="1200" b="1" dirty="0" smtClean="0"/>
              <a:t>MDF with </a:t>
            </a:r>
            <a:r>
              <a:rPr lang="en-US" sz="1200" b="1" dirty="0"/>
              <a:t>laminate finish</a:t>
            </a:r>
          </a:p>
          <a:p>
            <a:pPr marL="171450" indent="-171450">
              <a:buFont typeface="Arial" panose="020B0604020202020204" pitchFamily="34" charset="0"/>
              <a:buChar char="•"/>
            </a:pPr>
            <a:r>
              <a:rPr lang="en-US" sz="1200" dirty="0"/>
              <a:t>Main Table Area: </a:t>
            </a:r>
            <a:r>
              <a:rPr lang="en-US" sz="1200" b="1" dirty="0"/>
              <a:t>17.75</a:t>
            </a:r>
            <a:r>
              <a:rPr lang="pl-PL" sz="1200" b="1" dirty="0"/>
              <a:t>"</a:t>
            </a:r>
            <a:r>
              <a:rPr lang="en-US" sz="1200" b="1" dirty="0"/>
              <a:t> W x 15.75</a:t>
            </a:r>
            <a:r>
              <a:rPr lang="pl-PL" sz="1200" b="1" dirty="0"/>
              <a:t>"</a:t>
            </a:r>
            <a:r>
              <a:rPr lang="en-US" sz="1200" b="1" dirty="0"/>
              <a:t> D </a:t>
            </a:r>
          </a:p>
          <a:p>
            <a:pPr marL="171450" indent="-171450">
              <a:buFont typeface="Arial" panose="020B0604020202020204" pitchFamily="34" charset="0"/>
              <a:buChar char="•"/>
            </a:pPr>
            <a:r>
              <a:rPr lang="en-US" sz="1200" dirty="0"/>
              <a:t>Side Table Area: </a:t>
            </a:r>
            <a:r>
              <a:rPr lang="en-US" sz="1200" b="1" dirty="0"/>
              <a:t>8.3</a:t>
            </a:r>
            <a:r>
              <a:rPr lang="pl-PL" sz="1200" b="1" dirty="0"/>
              <a:t>"</a:t>
            </a:r>
            <a:r>
              <a:rPr lang="en-US" sz="1200" b="1" dirty="0"/>
              <a:t> W x 9.8</a:t>
            </a:r>
            <a:r>
              <a:rPr lang="pl-PL" sz="1200" b="1" dirty="0"/>
              <a:t>"</a:t>
            </a:r>
            <a:r>
              <a:rPr lang="en-US" sz="1200" b="1" dirty="0"/>
              <a:t> D</a:t>
            </a:r>
          </a:p>
          <a:p>
            <a:pPr marL="171450" indent="-171450">
              <a:buFont typeface="Arial" panose="020B0604020202020204" pitchFamily="34" charset="0"/>
              <a:buChar char="•"/>
            </a:pPr>
            <a:r>
              <a:rPr lang="en-US" sz="1200" dirty="0"/>
              <a:t>Adjustment Type:</a:t>
            </a:r>
            <a:r>
              <a:rPr lang="en-US" sz="1200" b="1" dirty="0"/>
              <a:t> Manual</a:t>
            </a:r>
          </a:p>
          <a:p>
            <a:pPr marL="171450" indent="-171450">
              <a:buFont typeface="Arial" panose="020B0604020202020204" pitchFamily="34" charset="0"/>
              <a:buChar char="•"/>
            </a:pPr>
            <a:r>
              <a:rPr lang="en-US" sz="1200" dirty="0"/>
              <a:t>Adjustment Range:</a:t>
            </a:r>
            <a:r>
              <a:rPr lang="en-US" sz="1200" b="1" dirty="0"/>
              <a:t> </a:t>
            </a:r>
            <a:r>
              <a:rPr lang="pl-PL" sz="1200" b="1" dirty="0"/>
              <a:t>27.9" </a:t>
            </a:r>
            <a:r>
              <a:rPr lang="en-US" sz="1200" b="1" dirty="0"/>
              <a:t>to</a:t>
            </a:r>
            <a:r>
              <a:rPr lang="pl-PL" sz="1200" b="1" dirty="0"/>
              <a:t> 40.7"</a:t>
            </a:r>
            <a:r>
              <a:rPr lang="en-US" sz="1200" b="1" dirty="0"/>
              <a:t> H</a:t>
            </a:r>
          </a:p>
          <a:p>
            <a:pPr marL="171450" indent="-171450">
              <a:buFont typeface="Arial" panose="020B0604020202020204" pitchFamily="34" charset="0"/>
              <a:buChar char="•"/>
            </a:pPr>
            <a:r>
              <a:rPr lang="en-US" sz="1200" dirty="0"/>
              <a:t>Overall Size: </a:t>
            </a:r>
            <a:r>
              <a:rPr lang="pl-PL" sz="1200" b="1" dirty="0"/>
              <a:t>27.9"</a:t>
            </a:r>
            <a:r>
              <a:rPr lang="en-US" sz="1200" b="1" dirty="0"/>
              <a:t> </a:t>
            </a:r>
            <a:r>
              <a:rPr lang="pl-PL" sz="1200" b="1" dirty="0"/>
              <a:t>W x 15.9"</a:t>
            </a:r>
            <a:r>
              <a:rPr lang="en-US" sz="1200" b="1" dirty="0"/>
              <a:t> </a:t>
            </a:r>
            <a:r>
              <a:rPr lang="pl-PL" sz="1200" b="1" dirty="0"/>
              <a:t>D</a:t>
            </a:r>
            <a:r>
              <a:rPr lang="en-US" sz="1200" b="1" dirty="0"/>
              <a:t> </a:t>
            </a:r>
            <a:r>
              <a:rPr lang="pl-PL" sz="1200" b="1" dirty="0"/>
              <a:t> x </a:t>
            </a:r>
            <a:r>
              <a:rPr lang="en-US" sz="1200" b="1" dirty="0"/>
              <a:t>(</a:t>
            </a:r>
            <a:r>
              <a:rPr lang="pl-PL" sz="1200" b="1" dirty="0"/>
              <a:t>27.9" </a:t>
            </a:r>
            <a:r>
              <a:rPr lang="en-US" sz="1200" b="1" dirty="0"/>
              <a:t>to</a:t>
            </a:r>
            <a:r>
              <a:rPr lang="pl-PL" sz="1200" b="1" dirty="0"/>
              <a:t> 40.7"</a:t>
            </a:r>
            <a:r>
              <a:rPr lang="en-US" sz="1200" b="1" dirty="0"/>
              <a:t>) </a:t>
            </a:r>
            <a:r>
              <a:rPr lang="pl-PL" sz="1200" b="1" dirty="0"/>
              <a:t>H</a:t>
            </a:r>
            <a:endParaRPr lang="en-US" sz="1200" b="1" dirty="0"/>
          </a:p>
          <a:p>
            <a:pPr marL="171450" indent="-171450">
              <a:buFont typeface="Arial" panose="020B0604020202020204" pitchFamily="34" charset="0"/>
              <a:buChar char="•"/>
            </a:pPr>
            <a:r>
              <a:rPr lang="en-US" sz="1200" dirty="0"/>
              <a:t>Weight Capacity:</a:t>
            </a:r>
            <a:r>
              <a:rPr lang="en-US" sz="1200" b="1" dirty="0"/>
              <a:t> 20 lbs.</a:t>
            </a:r>
            <a:endParaRPr lang="en-US" sz="1400" b="1" dirty="0">
              <a:latin typeface="Arial" panose="020B0604020202020204" pitchFamily="34" charset="0"/>
              <a:cs typeface="Arial" panose="020B0604020202020204" pitchFamily="34" charset="0"/>
            </a:endParaRPr>
          </a:p>
        </p:txBody>
      </p:sp>
      <p:sp>
        <p:nvSpPr>
          <p:cNvPr id="10" name="TextBox 9"/>
          <p:cNvSpPr txBox="1"/>
          <p:nvPr/>
        </p:nvSpPr>
        <p:spPr>
          <a:xfrm>
            <a:off x="5598263" y="6009035"/>
            <a:ext cx="608122" cy="253916"/>
          </a:xfrm>
          <a:prstGeom prst="rect">
            <a:avLst/>
          </a:prstGeom>
          <a:noFill/>
        </p:spPr>
        <p:txBody>
          <a:bodyPr wrap="square" rtlCol="0">
            <a:spAutoFit/>
          </a:bodyPr>
          <a:lstStyle/>
          <a:p>
            <a:r>
              <a:rPr lang="en-US" sz="1050" dirty="0"/>
              <a:t>Walnut</a:t>
            </a:r>
          </a:p>
        </p:txBody>
      </p:sp>
      <p:pic>
        <p:nvPicPr>
          <p:cNvPr id="11" name="Picture 10"/>
          <p:cNvPicPr>
            <a:picLocks noChangeAspect="1"/>
          </p:cNvPicPr>
          <p:nvPr/>
        </p:nvPicPr>
        <p:blipFill>
          <a:blip r:embed="rId4"/>
          <a:stretch>
            <a:fillRect/>
          </a:stretch>
        </p:blipFill>
        <p:spPr>
          <a:xfrm>
            <a:off x="4494213" y="5328198"/>
            <a:ext cx="1104050" cy="867468"/>
          </a:xfrm>
          <a:prstGeom prst="rect">
            <a:avLst/>
          </a:prstGeom>
        </p:spPr>
      </p:pic>
      <p:sp>
        <p:nvSpPr>
          <p:cNvPr id="12" name="Rectangle 11"/>
          <p:cNvSpPr/>
          <p:nvPr/>
        </p:nvSpPr>
        <p:spPr>
          <a:xfrm>
            <a:off x="7800598" y="3830"/>
            <a:ext cx="1343402" cy="523220"/>
          </a:xfrm>
          <a:prstGeom prst="rect">
            <a:avLst/>
          </a:prstGeom>
        </p:spPr>
        <p:txBody>
          <a:bodyPr wrap="square">
            <a:spAutoFit/>
          </a:bodyPr>
          <a:lstStyle/>
          <a:p>
            <a:pPr marL="0" lvl="1" algn="r"/>
            <a:r>
              <a:rPr lang="en-US" sz="1400" dirty="0">
                <a:latin typeface="+mj-lt"/>
                <a:cs typeface="Arial" panose="020B0604020202020204" pitchFamily="34" charset="0"/>
              </a:rPr>
              <a:t>Model: WEB234</a:t>
            </a:r>
          </a:p>
          <a:p>
            <a:pPr marL="0" lvl="1" algn="r"/>
            <a:r>
              <a:rPr lang="en-US" sz="1400" dirty="0">
                <a:latin typeface="+mj-lt"/>
                <a:cs typeface="Arial" panose="020B0604020202020204" pitchFamily="34" charset="0"/>
              </a:rPr>
              <a:t>MSRP: $49.99</a:t>
            </a:r>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76" y="75918"/>
            <a:ext cx="3079205" cy="432082"/>
          </a:xfrm>
          <a:prstGeom prst="rect">
            <a:avLst/>
          </a:prstGeom>
        </p:spPr>
      </p:pic>
    </p:spTree>
    <p:extLst>
      <p:ext uri="{BB962C8B-B14F-4D97-AF65-F5344CB8AC3E}">
        <p14:creationId xmlns:p14="http://schemas.microsoft.com/office/powerpoint/2010/main" val="4047251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856923"/>
            <a:ext cx="9144000" cy="707886"/>
          </a:xfrm>
          <a:prstGeom prst="rect">
            <a:avLst/>
          </a:prstGeom>
        </p:spPr>
        <p:txBody>
          <a:bodyPr wrap="square">
            <a:spAutoFit/>
          </a:bodyPr>
          <a:lstStyle/>
          <a:p>
            <a:pPr algn="ctr"/>
            <a:r>
              <a:rPr lang="da-DK" sz="4000" b="1" dirty="0">
                <a:latin typeface="+mj-lt"/>
                <a:cs typeface="Arial" panose="020B0604020202020204" pitchFamily="34" charset="0"/>
              </a:rPr>
              <a:t>Pneumatic Sit-Stand Desks </a:t>
            </a:r>
            <a:endParaRPr lang="en-US" sz="4000" b="1" dirty="0">
              <a:latin typeface="+mj-lt"/>
              <a:cs typeface="Arial" panose="020B0604020202020204" pitchFamily="34" charset="0"/>
            </a:endParaRPr>
          </a:p>
        </p:txBody>
      </p:sp>
      <p:pic>
        <p:nvPicPr>
          <p:cNvPr id="2" name="Picture 1"/>
          <p:cNvPicPr>
            <a:picLocks noChangeAspect="1"/>
          </p:cNvPicPr>
          <p:nvPr/>
        </p:nvPicPr>
        <p:blipFill>
          <a:blip r:embed="rId2"/>
          <a:stretch>
            <a:fillRect/>
          </a:stretch>
        </p:blipFill>
        <p:spPr>
          <a:xfrm>
            <a:off x="2239161" y="1564809"/>
            <a:ext cx="4665678" cy="486251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76" y="75918"/>
            <a:ext cx="3079205" cy="432082"/>
          </a:xfrm>
          <a:prstGeom prst="rect">
            <a:avLst/>
          </a:prstGeom>
        </p:spPr>
      </p:pic>
    </p:spTree>
    <p:extLst>
      <p:ext uri="{BB962C8B-B14F-4D97-AF65-F5344CB8AC3E}">
        <p14:creationId xmlns:p14="http://schemas.microsoft.com/office/powerpoint/2010/main" val="34351633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19343" t="13764" r="15286" b="11111"/>
          <a:stretch/>
        </p:blipFill>
        <p:spPr>
          <a:xfrm>
            <a:off x="192185" y="1570725"/>
            <a:ext cx="3817840" cy="4598961"/>
          </a:xfrm>
          <a:prstGeom prst="rect">
            <a:avLst/>
          </a:prstGeom>
        </p:spPr>
      </p:pic>
      <p:sp>
        <p:nvSpPr>
          <p:cNvPr id="8" name="Rectangle 7"/>
          <p:cNvSpPr/>
          <p:nvPr/>
        </p:nvSpPr>
        <p:spPr>
          <a:xfrm>
            <a:off x="7424369" y="19244"/>
            <a:ext cx="1719631" cy="738664"/>
          </a:xfrm>
          <a:prstGeom prst="rect">
            <a:avLst/>
          </a:prstGeom>
        </p:spPr>
        <p:txBody>
          <a:bodyPr wrap="square">
            <a:spAutoFit/>
          </a:bodyPr>
          <a:lstStyle/>
          <a:p>
            <a:pPr marL="0" lvl="1" algn="r"/>
            <a:r>
              <a:rPr lang="en-US" sz="1400" dirty="0">
                <a:latin typeface="+mj-lt"/>
                <a:cs typeface="Arial" panose="020B0604020202020204" pitchFamily="34" charset="0"/>
              </a:rPr>
              <a:t>Model: OFF42630</a:t>
            </a:r>
          </a:p>
          <a:p>
            <a:pPr marL="0" lvl="1" algn="r"/>
            <a:r>
              <a:rPr lang="en-US" sz="1400" dirty="0">
                <a:latin typeface="+mj-lt"/>
                <a:cs typeface="Arial" panose="020B0604020202020204" pitchFamily="34" charset="0"/>
              </a:rPr>
              <a:t>MSRP: $99.99</a:t>
            </a:r>
            <a:br>
              <a:rPr lang="en-US" sz="1400" dirty="0">
                <a:latin typeface="+mj-lt"/>
                <a:cs typeface="Arial" panose="020B0604020202020204" pitchFamily="34" charset="0"/>
              </a:rPr>
            </a:br>
            <a:r>
              <a:rPr lang="en-US" sz="1400" dirty="0">
                <a:latin typeface="+mj-lt"/>
                <a:cs typeface="Arial" panose="020B0604020202020204" pitchFamily="34" charset="0"/>
              </a:rPr>
              <a:t> </a:t>
            </a:r>
          </a:p>
        </p:txBody>
      </p:sp>
      <p:sp>
        <p:nvSpPr>
          <p:cNvPr id="10" name="Rectangle 9"/>
          <p:cNvSpPr/>
          <p:nvPr/>
        </p:nvSpPr>
        <p:spPr>
          <a:xfrm>
            <a:off x="4583122" y="1610735"/>
            <a:ext cx="4337409" cy="3847207"/>
          </a:xfrm>
          <a:prstGeom prst="rect">
            <a:avLst/>
          </a:prstGeom>
        </p:spPr>
        <p:txBody>
          <a:bodyPr wrap="square">
            <a:spAutoFit/>
          </a:bodyPr>
          <a:lstStyle/>
          <a:p>
            <a:r>
              <a:rPr lang="en-US" sz="1400" dirty="0">
                <a:latin typeface="+mj-lt"/>
              </a:rPr>
              <a:t>Features</a:t>
            </a:r>
          </a:p>
          <a:p>
            <a:pPr marL="171450" indent="-171450">
              <a:buFont typeface="Arial" panose="020B0604020202020204" pitchFamily="34" charset="0"/>
              <a:buChar char="•"/>
            </a:pPr>
            <a:r>
              <a:rPr lang="en-US" sz="1200" dirty="0"/>
              <a:t>Large desktop with maple woodgrain print</a:t>
            </a:r>
          </a:p>
          <a:p>
            <a:pPr marL="171450" indent="-171450">
              <a:buFont typeface="Arial" panose="020B0604020202020204" pitchFamily="34" charset="0"/>
              <a:buChar char="•"/>
            </a:pPr>
            <a:r>
              <a:rPr lang="en-US" sz="1200" dirty="0"/>
              <a:t>Beveled desktop edges with rounded corners</a:t>
            </a:r>
          </a:p>
          <a:p>
            <a:pPr marL="171450" indent="-171450">
              <a:buFont typeface="Arial" panose="020B0604020202020204" pitchFamily="34" charset="0"/>
              <a:buChar char="•"/>
            </a:pPr>
            <a:r>
              <a:rPr lang="en-US" sz="1200" dirty="0"/>
              <a:t>Effortless pneumatic height adjustment with lever-operated</a:t>
            </a:r>
            <a:br>
              <a:rPr lang="en-US" sz="1200" dirty="0"/>
            </a:br>
            <a:r>
              <a:rPr lang="en-US" sz="1200" dirty="0"/>
              <a:t>gas-air cylinder </a:t>
            </a:r>
          </a:p>
          <a:p>
            <a:pPr marL="171450" indent="-171450">
              <a:buFont typeface="Arial" panose="020B0604020202020204" pitchFamily="34" charset="0"/>
              <a:buChar char="•"/>
            </a:pPr>
            <a:r>
              <a:rPr lang="en-US" sz="1200" dirty="0"/>
              <a:t>Steel frame powder-coated in dark brown </a:t>
            </a:r>
          </a:p>
          <a:p>
            <a:pPr marL="171450" indent="-171450">
              <a:buFont typeface="Arial" panose="020B0604020202020204" pitchFamily="34" charset="0"/>
              <a:buChar char="•"/>
            </a:pPr>
            <a:r>
              <a:rPr lang="en-US" sz="1200" dirty="0"/>
              <a:t>Wide rectangular base provides wobble-free use</a:t>
            </a:r>
          </a:p>
          <a:p>
            <a:pPr marL="171450" indent="-171450">
              <a:buFont typeface="Arial" panose="020B0604020202020204" pitchFamily="34" charset="0"/>
              <a:buChar char="•"/>
            </a:pPr>
            <a:r>
              <a:rPr lang="en-US" sz="1200" dirty="0"/>
              <a:t>Four 2.36-inch casters (2 locking) make it easy to take your work with you</a:t>
            </a:r>
          </a:p>
          <a:p>
            <a:pPr marL="171450" indent="-171450">
              <a:buFont typeface="Arial" panose="020B0604020202020204" pitchFamily="34" charset="0"/>
              <a:buChar char="•"/>
            </a:pPr>
            <a:endParaRPr lang="en-US" sz="1200" dirty="0"/>
          </a:p>
          <a:p>
            <a:r>
              <a:rPr lang="en-US" sz="1400" dirty="0">
                <a:latin typeface="+mj-lt"/>
              </a:rPr>
              <a:t>Specifications</a:t>
            </a:r>
          </a:p>
          <a:p>
            <a:pPr marL="171450" indent="-171450">
              <a:buFont typeface="Arial" panose="020B0604020202020204" pitchFamily="34" charset="0"/>
              <a:buChar char="•"/>
            </a:pPr>
            <a:r>
              <a:rPr lang="en-US" sz="1200" dirty="0"/>
              <a:t>Top Material: </a:t>
            </a:r>
            <a:r>
              <a:rPr lang="en-US" sz="1200" b="1" dirty="0" smtClean="0"/>
              <a:t>MDF with </a:t>
            </a:r>
            <a:r>
              <a:rPr lang="en-US" sz="1200" b="1" dirty="0"/>
              <a:t>laminate finish</a:t>
            </a:r>
          </a:p>
          <a:p>
            <a:pPr marL="171450" indent="-171450">
              <a:buFont typeface="Arial" panose="020B0604020202020204" pitchFamily="34" charset="0"/>
              <a:buChar char="•"/>
            </a:pPr>
            <a:r>
              <a:rPr lang="en-US" sz="1200" dirty="0"/>
              <a:t>Top Area: </a:t>
            </a:r>
            <a:r>
              <a:rPr lang="en-US" sz="1200" b="1" dirty="0"/>
              <a:t>24.4" W x 16.9" D</a:t>
            </a:r>
          </a:p>
          <a:p>
            <a:pPr marL="171450" indent="-171450">
              <a:buFont typeface="Arial" panose="020B0604020202020204" pitchFamily="34" charset="0"/>
              <a:buChar char="•"/>
            </a:pPr>
            <a:r>
              <a:rPr lang="en-US" sz="1200" dirty="0"/>
              <a:t>Top Color: </a:t>
            </a:r>
            <a:r>
              <a:rPr lang="en-US" sz="1200" b="1" dirty="0"/>
              <a:t>Maple</a:t>
            </a:r>
          </a:p>
          <a:p>
            <a:pPr marL="171450" indent="-171450">
              <a:buFont typeface="Arial" panose="020B0604020202020204" pitchFamily="34" charset="0"/>
              <a:buChar char="•"/>
            </a:pPr>
            <a:r>
              <a:rPr lang="en-US" sz="1200" dirty="0"/>
              <a:t>Frame Color:</a:t>
            </a:r>
            <a:r>
              <a:rPr lang="en-US" sz="1200" b="1" dirty="0"/>
              <a:t> Dark Brown</a:t>
            </a:r>
          </a:p>
          <a:p>
            <a:pPr marL="171450" indent="-171450">
              <a:buFont typeface="Arial" panose="020B0604020202020204" pitchFamily="34" charset="0"/>
              <a:buChar char="•"/>
            </a:pPr>
            <a:r>
              <a:rPr lang="en-US" sz="1200" dirty="0"/>
              <a:t>Adjustment Type: </a:t>
            </a:r>
            <a:r>
              <a:rPr lang="en-US" sz="1200" b="1" dirty="0"/>
              <a:t>Pneumatic</a:t>
            </a:r>
          </a:p>
          <a:p>
            <a:pPr marL="171450" indent="-171450">
              <a:buFont typeface="Arial" panose="020B0604020202020204" pitchFamily="34" charset="0"/>
              <a:buChar char="•"/>
            </a:pPr>
            <a:r>
              <a:rPr lang="en-US" sz="1200" dirty="0"/>
              <a:t>Adjustment Range: </a:t>
            </a:r>
            <a:r>
              <a:rPr lang="pl-PL" sz="1200" b="1" dirty="0"/>
              <a:t>2</a:t>
            </a:r>
            <a:r>
              <a:rPr lang="en-US" sz="1200" b="1" dirty="0"/>
              <a:t>9.3</a:t>
            </a:r>
            <a:r>
              <a:rPr lang="pl-PL" sz="1200" b="1" dirty="0"/>
              <a:t>" </a:t>
            </a:r>
            <a:r>
              <a:rPr lang="en-US" sz="1200" b="1" dirty="0"/>
              <a:t>to</a:t>
            </a:r>
            <a:r>
              <a:rPr lang="pl-PL" sz="1200" b="1" dirty="0"/>
              <a:t> 4</a:t>
            </a:r>
            <a:r>
              <a:rPr lang="en-US" sz="1200" b="1" dirty="0"/>
              <a:t>3</a:t>
            </a:r>
            <a:r>
              <a:rPr lang="pl-PL" sz="1200" b="1" dirty="0"/>
              <a:t>.</a:t>
            </a:r>
            <a:r>
              <a:rPr lang="en-US" sz="1200" b="1" dirty="0"/>
              <a:t>5</a:t>
            </a:r>
            <a:r>
              <a:rPr lang="pl-PL" sz="1200" b="1" dirty="0"/>
              <a:t>"</a:t>
            </a:r>
            <a:r>
              <a:rPr lang="en-US" sz="1200" b="1" dirty="0"/>
              <a:t> H</a:t>
            </a:r>
          </a:p>
          <a:p>
            <a:pPr marL="171450" indent="-171450">
              <a:buFont typeface="Arial" panose="020B0604020202020204" pitchFamily="34" charset="0"/>
              <a:buChar char="•"/>
            </a:pPr>
            <a:r>
              <a:rPr lang="en-US" sz="1200" dirty="0"/>
              <a:t>Overall Size: </a:t>
            </a:r>
            <a:r>
              <a:rPr lang="pl-PL" sz="1200" b="1" dirty="0"/>
              <a:t>24.4" W</a:t>
            </a:r>
            <a:r>
              <a:rPr lang="en-US" sz="1200" b="1" dirty="0"/>
              <a:t> x</a:t>
            </a:r>
            <a:r>
              <a:rPr lang="pl-PL" sz="1200" b="1" dirty="0"/>
              <a:t> </a:t>
            </a:r>
            <a:r>
              <a:rPr lang="en-US" sz="1200" b="1" dirty="0"/>
              <a:t>16.9</a:t>
            </a:r>
            <a:r>
              <a:rPr lang="pl-PL" sz="1200" b="1" dirty="0"/>
              <a:t>" D x (29.3" to 4</a:t>
            </a:r>
            <a:r>
              <a:rPr lang="en-US" sz="1200" b="1" dirty="0"/>
              <a:t>3</a:t>
            </a:r>
            <a:r>
              <a:rPr lang="pl-PL" sz="1200" b="1" dirty="0"/>
              <a:t>.</a:t>
            </a:r>
            <a:r>
              <a:rPr lang="en-US" sz="1200" b="1" dirty="0"/>
              <a:t>5</a:t>
            </a:r>
            <a:r>
              <a:rPr lang="pl-PL" sz="1200" b="1" dirty="0"/>
              <a:t>" H)</a:t>
            </a:r>
            <a:endParaRPr lang="en-US" sz="1200" b="1" dirty="0"/>
          </a:p>
          <a:p>
            <a:pPr marL="171450" indent="-171450">
              <a:buFont typeface="Arial" panose="020B0604020202020204" pitchFamily="34" charset="0"/>
              <a:buChar char="•"/>
            </a:pPr>
            <a:r>
              <a:rPr lang="en-US" sz="1200" dirty="0"/>
              <a:t>Weight Capacity: </a:t>
            </a:r>
            <a:r>
              <a:rPr lang="en-US" sz="1200" b="1" dirty="0"/>
              <a:t>35 lbs.</a:t>
            </a:r>
          </a:p>
          <a:p>
            <a:pPr marL="171450" indent="-171450">
              <a:buFont typeface="Arial" panose="020B0604020202020204" pitchFamily="34" charset="0"/>
              <a:buChar char="•"/>
            </a:pPr>
            <a:endParaRPr lang="en-US" sz="1200" dirty="0"/>
          </a:p>
        </p:txBody>
      </p:sp>
      <p:sp>
        <p:nvSpPr>
          <p:cNvPr id="11" name="TextBox 10"/>
          <p:cNvSpPr txBox="1"/>
          <p:nvPr/>
        </p:nvSpPr>
        <p:spPr>
          <a:xfrm>
            <a:off x="3859619" y="1148685"/>
            <a:ext cx="5284381" cy="400110"/>
          </a:xfrm>
          <a:prstGeom prst="rect">
            <a:avLst/>
          </a:prstGeom>
          <a:noFill/>
        </p:spPr>
        <p:txBody>
          <a:bodyPr wrap="square" rtlCol="0">
            <a:spAutoFit/>
          </a:bodyPr>
          <a:lstStyle/>
          <a:p>
            <a:r>
              <a:rPr lang="en-US" sz="2000" dirty="0" smtClean="0">
                <a:latin typeface="+mj-lt"/>
                <a:cs typeface="Arial" panose="020B0604020202020204" pitchFamily="34" charset="0"/>
              </a:rPr>
              <a:t>AIRLIFT® Pneumatic </a:t>
            </a:r>
            <a:r>
              <a:rPr lang="en-US" sz="2000" dirty="0">
                <a:latin typeface="+mj-lt"/>
                <a:cs typeface="Arial" panose="020B0604020202020204" pitchFamily="34" charset="0"/>
              </a:rPr>
              <a:t>Laptop Mobile Desk Cart</a:t>
            </a:r>
          </a:p>
        </p:txBody>
      </p:sp>
      <p:sp>
        <p:nvSpPr>
          <p:cNvPr id="12" name="TextBox 11"/>
          <p:cNvSpPr txBox="1"/>
          <p:nvPr/>
        </p:nvSpPr>
        <p:spPr>
          <a:xfrm>
            <a:off x="62865" y="3201047"/>
            <a:ext cx="1898212" cy="261610"/>
          </a:xfrm>
          <a:prstGeom prst="rect">
            <a:avLst/>
          </a:prstGeom>
          <a:noFill/>
        </p:spPr>
        <p:txBody>
          <a:bodyPr wrap="square" rtlCol="0">
            <a:spAutoFit/>
          </a:bodyPr>
          <a:lstStyle/>
          <a:p>
            <a:r>
              <a:rPr lang="en-US" sz="1100" i="1" dirty="0" smtClean="0">
                <a:solidFill>
                  <a:schemeClr val="bg2">
                    <a:lumMod val="10000"/>
                  </a:schemeClr>
                </a:solidFill>
              </a:rPr>
              <a:t>AIRLIFT® Adjustment </a:t>
            </a:r>
            <a:r>
              <a:rPr lang="en-US" sz="1100" i="1" dirty="0">
                <a:solidFill>
                  <a:schemeClr val="bg2">
                    <a:lumMod val="10000"/>
                  </a:schemeClr>
                </a:solidFill>
              </a:rPr>
              <a:t>Lever</a:t>
            </a:r>
          </a:p>
        </p:txBody>
      </p:sp>
      <p:cxnSp>
        <p:nvCxnSpPr>
          <p:cNvPr id="13" name="Straight Arrow Connector 12"/>
          <p:cNvCxnSpPr/>
          <p:nvPr/>
        </p:nvCxnSpPr>
        <p:spPr>
          <a:xfrm flipH="1" flipV="1">
            <a:off x="573228" y="2301866"/>
            <a:ext cx="438744" cy="843040"/>
          </a:xfrm>
          <a:prstGeom prst="straightConnector1">
            <a:avLst/>
          </a:prstGeom>
          <a:ln>
            <a:solidFill>
              <a:schemeClr val="bg2">
                <a:lumMod val="10000"/>
              </a:schemeClr>
            </a:solidFill>
            <a:tailEnd type="triangle" w="lg" len="med"/>
          </a:ln>
        </p:spPr>
        <p:style>
          <a:lnRef idx="2">
            <a:schemeClr val="accent1"/>
          </a:lnRef>
          <a:fillRef idx="0">
            <a:schemeClr val="accent1"/>
          </a:fillRef>
          <a:effectRef idx="1">
            <a:schemeClr val="accent1"/>
          </a:effectRef>
          <a:fontRef idx="minor">
            <a:schemeClr val="tx1"/>
          </a:fontRef>
        </p:style>
      </p:cxn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58" y="0"/>
            <a:ext cx="1653540" cy="924329"/>
          </a:xfrm>
          <a:prstGeom prst="rect">
            <a:avLst/>
          </a:prstGeom>
        </p:spPr>
      </p:pic>
    </p:spTree>
    <p:extLst>
      <p:ext uri="{BB962C8B-B14F-4D97-AF65-F5344CB8AC3E}">
        <p14:creationId xmlns:p14="http://schemas.microsoft.com/office/powerpoint/2010/main" val="1676167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00529" y="1185338"/>
            <a:ext cx="7734300" cy="7285199"/>
          </a:xfrm>
          <a:prstGeom prst="rect">
            <a:avLst/>
          </a:prstGeom>
        </p:spPr>
        <p:txBody>
          <a:bodyPr wrap="square">
            <a:spAutoFit/>
          </a:bodyPr>
          <a:lstStyle/>
          <a:p>
            <a:pPr>
              <a:spcAft>
                <a:spcPts val="800"/>
              </a:spcAft>
            </a:pPr>
            <a:r>
              <a:rPr lang="en-US" dirty="0">
                <a:solidFill>
                  <a:prstClr val="black"/>
                </a:solidFill>
                <a:ea typeface="Calibri" panose="020F0502020204030204" pitchFamily="34" charset="0"/>
                <a:cs typeface="Times New Roman" panose="02020603050405020304" pitchFamily="18" charset="0"/>
              </a:rPr>
              <a:t>Home Office Furniture is Expected to be Multifunctional</a:t>
            </a:r>
          </a:p>
          <a:p>
            <a:pPr>
              <a:spcAft>
                <a:spcPts val="800"/>
              </a:spcAft>
            </a:pPr>
            <a:r>
              <a:rPr lang="en-US" sz="1200" dirty="0">
                <a:solidFill>
                  <a:prstClr val="black"/>
                </a:solidFill>
                <a:ea typeface="Calibri" panose="020F0502020204030204" pitchFamily="34" charset="0"/>
                <a:cs typeface="Times New Roman" panose="02020603050405020304" pitchFamily="18" charset="0"/>
              </a:rPr>
              <a:t>Most American's don't have a dedicated home office, but they do have a designated space for "doing work" that's often split between other tasks. Desks need to be more than just a glorified laptop stand. They have to be strong, with features that support their personal lives (like height adjustability, and tilting functions).</a:t>
            </a:r>
          </a:p>
          <a:p>
            <a:pPr algn="ctr">
              <a:lnSpc>
                <a:spcPct val="107000"/>
              </a:lnSpc>
              <a:spcAft>
                <a:spcPts val="800"/>
              </a:spcAft>
            </a:pPr>
            <a:r>
              <a:rPr lang="en-US" sz="1600" i="1" dirty="0">
                <a:solidFill>
                  <a:prstClr val="black"/>
                </a:solidFill>
                <a:ea typeface="Calibri" panose="020F0502020204030204" pitchFamily="34" charset="0"/>
                <a:cs typeface="Times New Roman" panose="02020603050405020304" pitchFamily="18" charset="0"/>
              </a:rPr>
              <a:t>How many consumers have a workspace in their home?</a:t>
            </a:r>
          </a:p>
          <a:p>
            <a:pPr marL="457200">
              <a:lnSpc>
                <a:spcPct val="107000"/>
              </a:lnSpc>
              <a:spcAft>
                <a:spcPts val="800"/>
              </a:spcAft>
            </a:pPr>
            <a:r>
              <a:rPr lang="en-US" sz="1400" dirty="0">
                <a:solidFill>
                  <a:prstClr val="black"/>
                </a:solidFill>
                <a:ea typeface="Calibri" panose="020F0502020204030204" pitchFamily="34" charset="0"/>
                <a:cs typeface="Times New Roman" panose="02020603050405020304" pitchFamily="18" charset="0"/>
              </a:rPr>
              <a:t>	</a:t>
            </a:r>
            <a:r>
              <a:rPr lang="en-US" sz="1400" b="1" dirty="0">
                <a:solidFill>
                  <a:prstClr val="black"/>
                </a:solidFill>
                <a:ea typeface="Calibri" panose="020F0502020204030204" pitchFamily="34" charset="0"/>
                <a:cs typeface="Times New Roman" panose="02020603050405020304" pitchFamily="18" charset="0"/>
              </a:rPr>
              <a:t>25%</a:t>
            </a:r>
            <a:r>
              <a:rPr lang="en-US" sz="1400" dirty="0">
                <a:solidFill>
                  <a:prstClr val="black"/>
                </a:solidFill>
                <a:ea typeface="Calibri" panose="020F0502020204030204" pitchFamily="34" charset="0"/>
                <a:cs typeface="Times New Roman" panose="02020603050405020304" pitchFamily="18" charset="0"/>
              </a:rPr>
              <a:t> have designated </a:t>
            </a:r>
            <a:r>
              <a:rPr lang="en-US" sz="1400" b="1" dirty="0">
                <a:solidFill>
                  <a:prstClr val="black"/>
                </a:solidFill>
                <a:ea typeface="Calibri" panose="020F0502020204030204" pitchFamily="34" charset="0"/>
                <a:cs typeface="Times New Roman" panose="02020603050405020304" pitchFamily="18" charset="0"/>
              </a:rPr>
              <a:t>home office</a:t>
            </a:r>
            <a:r>
              <a:rPr lang="en-US" sz="1400" dirty="0">
                <a:solidFill>
                  <a:prstClr val="black"/>
                </a:solidFill>
                <a:ea typeface="Calibri" panose="020F0502020204030204" pitchFamily="34" charset="0"/>
                <a:cs typeface="Times New Roman" panose="02020603050405020304" pitchFamily="18" charset="0"/>
              </a:rPr>
              <a:t> in their home</a:t>
            </a:r>
          </a:p>
          <a:p>
            <a:pPr marL="457200">
              <a:lnSpc>
                <a:spcPct val="107000"/>
              </a:lnSpc>
              <a:spcAft>
                <a:spcPts val="800"/>
              </a:spcAft>
            </a:pPr>
            <a:r>
              <a:rPr lang="en-US" sz="1400" b="1" dirty="0">
                <a:solidFill>
                  <a:prstClr val="black"/>
                </a:solidFill>
                <a:ea typeface="Calibri" panose="020F0502020204030204" pitchFamily="34" charset="0"/>
                <a:cs typeface="Times New Roman" panose="02020603050405020304" pitchFamily="18" charset="0"/>
              </a:rPr>
              <a:t>	66%</a:t>
            </a:r>
            <a:r>
              <a:rPr lang="en-US" sz="1400" dirty="0">
                <a:solidFill>
                  <a:prstClr val="black"/>
                </a:solidFill>
                <a:ea typeface="Calibri" panose="020F0502020204030204" pitchFamily="34" charset="0"/>
                <a:cs typeface="Times New Roman" panose="02020603050405020304" pitchFamily="18" charset="0"/>
              </a:rPr>
              <a:t> wish they had one</a:t>
            </a:r>
            <a:endParaRPr lang="en-US" sz="1400" b="1" dirty="0">
              <a:solidFill>
                <a:prstClr val="black"/>
              </a:solidFill>
              <a:ea typeface="Calibri" panose="020F0502020204030204" pitchFamily="34" charset="0"/>
              <a:cs typeface="Times New Roman" panose="02020603050405020304" pitchFamily="18" charset="0"/>
            </a:endParaRPr>
          </a:p>
          <a:p>
            <a:pPr marL="457200">
              <a:lnSpc>
                <a:spcPct val="107000"/>
              </a:lnSpc>
              <a:spcAft>
                <a:spcPts val="800"/>
              </a:spcAft>
            </a:pPr>
            <a:r>
              <a:rPr lang="en-US" sz="1400" dirty="0">
                <a:solidFill>
                  <a:prstClr val="black"/>
                </a:solidFill>
                <a:ea typeface="Calibri" panose="020F0502020204030204" pitchFamily="34" charset="0"/>
                <a:cs typeface="Times New Roman" panose="02020603050405020304" pitchFamily="18" charset="0"/>
              </a:rPr>
              <a:t>		Of those that </a:t>
            </a:r>
            <a:r>
              <a:rPr lang="en-US" sz="1400" b="1" dirty="0">
                <a:solidFill>
                  <a:prstClr val="black"/>
                </a:solidFill>
                <a:ea typeface="Calibri" panose="020F0502020204030204" pitchFamily="34" charset="0"/>
                <a:cs typeface="Times New Roman" panose="02020603050405020304" pitchFamily="18" charset="0"/>
              </a:rPr>
              <a:t>don’t</a:t>
            </a:r>
            <a:r>
              <a:rPr lang="en-US" sz="1400" dirty="0">
                <a:solidFill>
                  <a:prstClr val="black"/>
                </a:solidFill>
                <a:ea typeface="Calibri" panose="020F0502020204030204" pitchFamily="34" charset="0"/>
                <a:cs typeface="Times New Roman" panose="02020603050405020304" pitchFamily="18" charset="0"/>
              </a:rPr>
              <a:t> have a </a:t>
            </a:r>
            <a:r>
              <a:rPr lang="en-US" sz="1400" b="1" dirty="0">
                <a:solidFill>
                  <a:prstClr val="black"/>
                </a:solidFill>
                <a:ea typeface="Calibri" panose="020F0502020204030204" pitchFamily="34" charset="0"/>
                <a:cs typeface="Times New Roman" panose="02020603050405020304" pitchFamily="18" charset="0"/>
              </a:rPr>
              <a:t>designated workspace</a:t>
            </a:r>
            <a:r>
              <a:rPr lang="en-US" sz="1400" dirty="0">
                <a:solidFill>
                  <a:prstClr val="black"/>
                </a:solidFill>
                <a:ea typeface="Calibri" panose="020F0502020204030204" pitchFamily="34" charset="0"/>
                <a:cs typeface="Times New Roman" panose="02020603050405020304" pitchFamily="18" charset="0"/>
              </a:rPr>
              <a:t>…</a:t>
            </a:r>
          </a:p>
          <a:p>
            <a:pPr marL="1828800" lvl="3">
              <a:lnSpc>
                <a:spcPct val="107000"/>
              </a:lnSpc>
              <a:spcAft>
                <a:spcPts val="800"/>
              </a:spcAft>
            </a:pPr>
            <a:r>
              <a:rPr lang="en-US" sz="1400" b="1" dirty="0">
                <a:solidFill>
                  <a:prstClr val="black"/>
                </a:solidFill>
                <a:ea typeface="Calibri" panose="020F0502020204030204" pitchFamily="34" charset="0"/>
                <a:cs typeface="Times New Roman" panose="02020603050405020304" pitchFamily="18" charset="0"/>
              </a:rPr>
              <a:t>	15%</a:t>
            </a:r>
            <a:r>
              <a:rPr lang="en-US" sz="1400" dirty="0">
                <a:solidFill>
                  <a:prstClr val="black"/>
                </a:solidFill>
                <a:ea typeface="Calibri" panose="020F0502020204030204" pitchFamily="34" charset="0"/>
                <a:cs typeface="Times New Roman" panose="02020603050405020304" pitchFamily="18" charset="0"/>
              </a:rPr>
              <a:t> use their living rooms</a:t>
            </a:r>
          </a:p>
          <a:p>
            <a:pPr marL="1828800" lvl="3">
              <a:lnSpc>
                <a:spcPct val="107000"/>
              </a:lnSpc>
              <a:spcAft>
                <a:spcPts val="800"/>
              </a:spcAft>
            </a:pPr>
            <a:r>
              <a:rPr lang="en-US" sz="1400" b="1" dirty="0">
                <a:solidFill>
                  <a:prstClr val="black"/>
                </a:solidFill>
                <a:ea typeface="Calibri" panose="020F0502020204030204" pitchFamily="34" charset="0"/>
                <a:cs typeface="Times New Roman" panose="02020603050405020304" pitchFamily="18" charset="0"/>
              </a:rPr>
              <a:t>	12%</a:t>
            </a:r>
            <a:r>
              <a:rPr lang="en-US" sz="1400" dirty="0">
                <a:solidFill>
                  <a:prstClr val="black"/>
                </a:solidFill>
                <a:ea typeface="Calibri" panose="020F0502020204030204" pitchFamily="34" charset="0"/>
                <a:cs typeface="Times New Roman" panose="02020603050405020304" pitchFamily="18" charset="0"/>
              </a:rPr>
              <a:t> use kitchens</a:t>
            </a:r>
          </a:p>
          <a:p>
            <a:pPr marL="1828800" lvl="3">
              <a:lnSpc>
                <a:spcPct val="107000"/>
              </a:lnSpc>
              <a:spcAft>
                <a:spcPts val="800"/>
              </a:spcAft>
            </a:pPr>
            <a:r>
              <a:rPr lang="en-US" sz="1400" b="1" dirty="0">
                <a:solidFill>
                  <a:prstClr val="black"/>
                </a:solidFill>
                <a:ea typeface="Calibri" panose="020F0502020204030204" pitchFamily="34" charset="0"/>
                <a:cs typeface="Times New Roman" panose="02020603050405020304" pitchFamily="18" charset="0"/>
              </a:rPr>
              <a:t>	10%</a:t>
            </a:r>
            <a:r>
              <a:rPr lang="en-US" sz="1400" dirty="0">
                <a:solidFill>
                  <a:prstClr val="black"/>
                </a:solidFill>
                <a:ea typeface="Calibri" panose="020F0502020204030204" pitchFamily="34" charset="0"/>
                <a:cs typeface="Times New Roman" panose="02020603050405020304" pitchFamily="18" charset="0"/>
              </a:rPr>
              <a:t> use bedrooms</a:t>
            </a:r>
          </a:p>
          <a:p>
            <a:pPr marL="1828800" lvl="3">
              <a:lnSpc>
                <a:spcPct val="107000"/>
              </a:lnSpc>
              <a:spcAft>
                <a:spcPts val="800"/>
              </a:spcAft>
            </a:pPr>
            <a:r>
              <a:rPr lang="en-US" sz="1400" b="1" dirty="0">
                <a:solidFill>
                  <a:prstClr val="black"/>
                </a:solidFill>
                <a:ea typeface="Calibri" panose="020F0502020204030204" pitchFamily="34" charset="0"/>
                <a:cs typeface="Times New Roman" panose="02020603050405020304" pitchFamily="18" charset="0"/>
              </a:rPr>
              <a:t>	9%</a:t>
            </a:r>
            <a:r>
              <a:rPr lang="en-US" sz="1400" dirty="0">
                <a:solidFill>
                  <a:prstClr val="black"/>
                </a:solidFill>
                <a:ea typeface="Calibri" panose="020F0502020204030204" pitchFamily="34" charset="0"/>
                <a:cs typeface="Times New Roman" panose="02020603050405020304" pitchFamily="18" charset="0"/>
              </a:rPr>
              <a:t> use dining room</a:t>
            </a:r>
          </a:p>
          <a:p>
            <a:pPr marL="2286000" lvl="3">
              <a:lnSpc>
                <a:spcPct val="107000"/>
              </a:lnSpc>
              <a:spcAft>
                <a:spcPts val="800"/>
              </a:spcAft>
            </a:pPr>
            <a:r>
              <a:rPr lang="en-US" sz="1400" b="1" dirty="0">
                <a:solidFill>
                  <a:prstClr val="black"/>
                </a:solidFill>
                <a:ea typeface="Calibri" panose="020F0502020204030204" pitchFamily="34" charset="0"/>
                <a:cs typeface="Times New Roman" panose="02020603050405020304" pitchFamily="18" charset="0"/>
              </a:rPr>
              <a:t>	14%</a:t>
            </a:r>
            <a:r>
              <a:rPr lang="en-US" sz="1400" dirty="0">
                <a:solidFill>
                  <a:prstClr val="black"/>
                </a:solidFill>
                <a:ea typeface="Calibri" panose="020F0502020204030204" pitchFamily="34" charset="0"/>
                <a:cs typeface="Times New Roman" panose="02020603050405020304" pitchFamily="18" charset="0"/>
              </a:rPr>
              <a:t> say they don’t need it</a:t>
            </a:r>
          </a:p>
          <a:p>
            <a:pPr marL="2286000" lvl="3">
              <a:lnSpc>
                <a:spcPct val="107000"/>
              </a:lnSpc>
              <a:spcAft>
                <a:spcPts val="800"/>
              </a:spcAft>
            </a:pPr>
            <a:r>
              <a:rPr lang="en-US" sz="1400" b="1" dirty="0">
                <a:solidFill>
                  <a:prstClr val="black"/>
                </a:solidFill>
                <a:ea typeface="Calibri" panose="020F0502020204030204" pitchFamily="34" charset="0"/>
                <a:cs typeface="Times New Roman" panose="02020603050405020304" pitchFamily="18" charset="0"/>
              </a:rPr>
              <a:t>	12%</a:t>
            </a:r>
            <a:r>
              <a:rPr lang="en-US" sz="1400" dirty="0">
                <a:solidFill>
                  <a:prstClr val="black"/>
                </a:solidFill>
                <a:ea typeface="Calibri" panose="020F0502020204030204" pitchFamily="34" charset="0"/>
                <a:cs typeface="Times New Roman" panose="02020603050405020304" pitchFamily="18" charset="0"/>
              </a:rPr>
              <a:t> prefer to work throughout the house</a:t>
            </a:r>
          </a:p>
          <a:p>
            <a:pPr marL="457200">
              <a:lnSpc>
                <a:spcPct val="107000"/>
              </a:lnSpc>
              <a:spcAft>
                <a:spcPts val="800"/>
              </a:spcAft>
            </a:pPr>
            <a:r>
              <a:rPr lang="en-US" sz="1400" b="1" dirty="0">
                <a:solidFill>
                  <a:prstClr val="black"/>
                </a:solidFill>
                <a:ea typeface="Calibri" panose="020F0502020204030204" pitchFamily="34" charset="0"/>
                <a:cs typeface="Times New Roman" panose="02020603050405020304" pitchFamily="18" charset="0"/>
              </a:rPr>
              <a:t>Most Popular Non-Work Related Workspace Pastimes</a:t>
            </a:r>
          </a:p>
          <a:p>
            <a:pPr marL="914400" lvl="1">
              <a:lnSpc>
                <a:spcPct val="107000"/>
              </a:lnSpc>
              <a:spcAft>
                <a:spcPts val="800"/>
              </a:spcAft>
            </a:pPr>
            <a:r>
              <a:rPr lang="en-US" sz="1400" b="1" dirty="0">
                <a:solidFill>
                  <a:prstClr val="black"/>
                </a:solidFill>
                <a:ea typeface="Calibri" panose="020F0502020204030204" pitchFamily="34" charset="0"/>
                <a:cs typeface="Times New Roman" panose="02020603050405020304" pitchFamily="18" charset="0"/>
              </a:rPr>
              <a:t>64%</a:t>
            </a:r>
            <a:r>
              <a:rPr lang="en-US" sz="1400" dirty="0">
                <a:solidFill>
                  <a:prstClr val="black"/>
                </a:solidFill>
                <a:ea typeface="Calibri" panose="020F0502020204030204" pitchFamily="34" charset="0"/>
                <a:cs typeface="Times New Roman" panose="02020603050405020304" pitchFamily="18" charset="0"/>
              </a:rPr>
              <a:t>  Browse/shop online </a:t>
            </a:r>
          </a:p>
          <a:p>
            <a:pPr marL="914400" lvl="1">
              <a:lnSpc>
                <a:spcPct val="107000"/>
              </a:lnSpc>
              <a:spcAft>
                <a:spcPts val="800"/>
              </a:spcAft>
            </a:pPr>
            <a:r>
              <a:rPr lang="en-US" sz="1400" b="1" dirty="0">
                <a:solidFill>
                  <a:prstClr val="black"/>
                </a:solidFill>
                <a:ea typeface="Calibri" panose="020F0502020204030204" pitchFamily="34" charset="0"/>
                <a:cs typeface="Times New Roman" panose="02020603050405020304" pitchFamily="18" charset="0"/>
              </a:rPr>
              <a:t>62%</a:t>
            </a:r>
            <a:r>
              <a:rPr lang="en-US" sz="1400" dirty="0">
                <a:solidFill>
                  <a:prstClr val="black"/>
                </a:solidFill>
                <a:ea typeface="Calibri" panose="020F0502020204030204" pitchFamily="34" charset="0"/>
                <a:cs typeface="Times New Roman" panose="02020603050405020304" pitchFamily="18" charset="0"/>
              </a:rPr>
              <a:t>  Manage household expenses</a:t>
            </a:r>
          </a:p>
          <a:p>
            <a:pPr marL="457200">
              <a:lnSpc>
                <a:spcPct val="107000"/>
              </a:lnSpc>
              <a:spcAft>
                <a:spcPts val="800"/>
              </a:spcAft>
            </a:pPr>
            <a:r>
              <a:rPr lang="en-US" sz="1400" dirty="0">
                <a:solidFill>
                  <a:prstClr val="black"/>
                </a:solidFill>
                <a:ea typeface="Calibri" panose="020F0502020204030204" pitchFamily="34" charset="0"/>
                <a:cs typeface="Times New Roman" panose="02020603050405020304" pitchFamily="18" charset="0"/>
              </a:rPr>
              <a:t>	Other favorites include </a:t>
            </a:r>
            <a:r>
              <a:rPr lang="en-US" sz="1400" b="1" dirty="0">
                <a:solidFill>
                  <a:prstClr val="black"/>
                </a:solidFill>
                <a:ea typeface="Calibri" panose="020F0502020204030204" pitchFamily="34" charset="0"/>
                <a:cs typeface="Times New Roman" panose="02020603050405020304" pitchFamily="18" charset="0"/>
              </a:rPr>
              <a:t>crafting,</a:t>
            </a:r>
            <a:r>
              <a:rPr lang="en-US" sz="1400" dirty="0">
                <a:solidFill>
                  <a:prstClr val="black"/>
                </a:solidFill>
                <a:ea typeface="Calibri" panose="020F0502020204030204" pitchFamily="34" charset="0"/>
                <a:cs typeface="Times New Roman" panose="02020603050405020304" pitchFamily="18" charset="0"/>
              </a:rPr>
              <a:t> </a:t>
            </a:r>
            <a:r>
              <a:rPr lang="en-US" sz="1400" b="1" dirty="0">
                <a:solidFill>
                  <a:prstClr val="black"/>
                </a:solidFill>
                <a:ea typeface="Calibri" panose="020F0502020204030204" pitchFamily="34" charset="0"/>
                <a:cs typeface="Times New Roman" panose="02020603050405020304" pitchFamily="18" charset="0"/>
              </a:rPr>
              <a:t>studying</a:t>
            </a:r>
            <a:r>
              <a:rPr lang="en-US" sz="1400" dirty="0">
                <a:solidFill>
                  <a:prstClr val="black"/>
                </a:solidFill>
                <a:ea typeface="Calibri" panose="020F0502020204030204" pitchFamily="34" charset="0"/>
                <a:cs typeface="Times New Roman" panose="02020603050405020304" pitchFamily="18" charset="0"/>
              </a:rPr>
              <a:t>, </a:t>
            </a:r>
            <a:r>
              <a:rPr lang="en-US" sz="1400" b="1" dirty="0">
                <a:solidFill>
                  <a:prstClr val="black"/>
                </a:solidFill>
                <a:ea typeface="Calibri" panose="020F0502020204030204" pitchFamily="34" charset="0"/>
                <a:cs typeface="Times New Roman" panose="02020603050405020304" pitchFamily="18" charset="0"/>
              </a:rPr>
              <a:t>laundry folding</a:t>
            </a:r>
            <a:r>
              <a:rPr lang="en-US" sz="1400" dirty="0">
                <a:solidFill>
                  <a:prstClr val="black"/>
                </a:solidFill>
                <a:ea typeface="Calibri" panose="020F0502020204030204" pitchFamily="34" charset="0"/>
                <a:cs typeface="Times New Roman" panose="02020603050405020304" pitchFamily="18" charset="0"/>
              </a:rPr>
              <a:t>, </a:t>
            </a:r>
            <a:r>
              <a:rPr lang="en-US" sz="1400" b="1" dirty="0">
                <a:solidFill>
                  <a:prstClr val="black"/>
                </a:solidFill>
                <a:ea typeface="Calibri" panose="020F0502020204030204" pitchFamily="34" charset="0"/>
                <a:cs typeface="Times New Roman" panose="02020603050405020304" pitchFamily="18" charset="0"/>
              </a:rPr>
              <a:t>gaming and more</a:t>
            </a:r>
          </a:p>
          <a:p>
            <a:pPr>
              <a:lnSpc>
                <a:spcPct val="107000"/>
              </a:lnSpc>
              <a:spcAft>
                <a:spcPts val="800"/>
              </a:spcAft>
            </a:pPr>
            <a:endParaRPr lang="en-US" dirty="0">
              <a:solidFill>
                <a:prstClr val="black"/>
              </a:solidFill>
              <a:ea typeface="Calibri" panose="020F0502020204030204" pitchFamily="34" charset="0"/>
              <a:cs typeface="Times New Roman" panose="02020603050405020304" pitchFamily="18" charset="0"/>
            </a:endParaRPr>
          </a:p>
          <a:p>
            <a:pPr>
              <a:lnSpc>
                <a:spcPct val="107000"/>
              </a:lnSpc>
              <a:spcAft>
                <a:spcPts val="800"/>
              </a:spcAft>
            </a:pPr>
            <a:endParaRPr lang="en-US" dirty="0">
              <a:solidFill>
                <a:prstClr val="black"/>
              </a:solidFill>
              <a:ea typeface="Calibri" panose="020F0502020204030204" pitchFamily="34" charset="0"/>
              <a:cs typeface="Times New Roman" panose="02020603050405020304" pitchFamily="18" charset="0"/>
            </a:endParaRPr>
          </a:p>
          <a:p>
            <a:pPr>
              <a:lnSpc>
                <a:spcPct val="107000"/>
              </a:lnSpc>
              <a:spcAft>
                <a:spcPts val="800"/>
              </a:spcAft>
            </a:pPr>
            <a:endParaRPr lang="en-US" dirty="0">
              <a:solidFill>
                <a:prstClr val="black"/>
              </a:solidFill>
              <a:ea typeface="Calibri" panose="020F0502020204030204" pitchFamily="34" charset="0"/>
              <a:cs typeface="Times New Roman" panose="02020603050405020304" pitchFamily="18" charset="0"/>
            </a:endParaRPr>
          </a:p>
          <a:p>
            <a:pPr>
              <a:lnSpc>
                <a:spcPct val="107000"/>
              </a:lnSpc>
              <a:spcAft>
                <a:spcPts val="800"/>
              </a:spcAft>
            </a:pPr>
            <a:r>
              <a:rPr lang="en-US" dirty="0">
                <a:solidFill>
                  <a:prstClr val="black"/>
                </a:solidFill>
                <a:ea typeface="Calibri" panose="020F0502020204030204" pitchFamily="34" charset="0"/>
                <a:cs typeface="Times New Roman" panose="02020603050405020304" pitchFamily="18" charset="0"/>
              </a:rPr>
              <a:t> </a:t>
            </a:r>
            <a:endParaRPr lang="en-US" sz="1200" dirty="0">
              <a:solidFill>
                <a:prstClr val="black"/>
              </a:solidFill>
            </a:endParaRPr>
          </a:p>
        </p:txBody>
      </p:sp>
      <p:sp>
        <p:nvSpPr>
          <p:cNvPr id="5" name="Rectangle 4"/>
          <p:cNvSpPr/>
          <p:nvPr/>
        </p:nvSpPr>
        <p:spPr>
          <a:xfrm>
            <a:off x="-8642" y="456813"/>
            <a:ext cx="9152642" cy="400110"/>
          </a:xfrm>
          <a:prstGeom prst="rect">
            <a:avLst/>
          </a:prstGeom>
        </p:spPr>
        <p:txBody>
          <a:bodyPr wrap="square">
            <a:spAutoFit/>
          </a:bodyPr>
          <a:lstStyle/>
          <a:p>
            <a:pPr algn="ctr"/>
            <a:r>
              <a:rPr lang="en-US" sz="2000" dirty="0">
                <a:latin typeface="+mj-lt"/>
                <a:cs typeface="Arial" panose="020B0604020202020204" pitchFamily="34" charset="0"/>
              </a:rPr>
              <a:t>Consumer Workspace Trends</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158" y="0"/>
            <a:ext cx="1653540" cy="924329"/>
          </a:xfrm>
          <a:prstGeom prst="rect">
            <a:avLst/>
          </a:prstGeom>
        </p:spPr>
      </p:pic>
    </p:spTree>
    <p:extLst>
      <p:ext uri="{BB962C8B-B14F-4D97-AF65-F5344CB8AC3E}">
        <p14:creationId xmlns:p14="http://schemas.microsoft.com/office/powerpoint/2010/main" val="19449690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5161"/>
          <a:stretch/>
        </p:blipFill>
        <p:spPr bwMode="auto">
          <a:xfrm rot="21429410">
            <a:off x="405427" y="1430788"/>
            <a:ext cx="3660199" cy="4972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512151" y="3500854"/>
            <a:ext cx="1736373" cy="287771"/>
          </a:xfrm>
          <a:prstGeom prst="rect">
            <a:avLst/>
          </a:prstGeom>
          <a:noFill/>
        </p:spPr>
        <p:txBody>
          <a:bodyPr wrap="none" rtlCol="0">
            <a:spAutoFit/>
          </a:bodyPr>
          <a:lstStyle/>
          <a:p>
            <a:r>
              <a:rPr lang="en-US" sz="1100" i="1" dirty="0" smtClean="0">
                <a:solidFill>
                  <a:schemeClr val="bg2">
                    <a:lumMod val="10000"/>
                  </a:schemeClr>
                </a:solidFill>
              </a:rPr>
              <a:t>AIRLIFT® Adjustment </a:t>
            </a:r>
            <a:r>
              <a:rPr lang="en-US" sz="1100" i="1" dirty="0">
                <a:solidFill>
                  <a:schemeClr val="bg2">
                    <a:lumMod val="10000"/>
                  </a:schemeClr>
                </a:solidFill>
              </a:rPr>
              <a:t>Lever</a:t>
            </a:r>
          </a:p>
        </p:txBody>
      </p:sp>
      <p:cxnSp>
        <p:nvCxnSpPr>
          <p:cNvPr id="4" name="Straight Arrow Connector 3"/>
          <p:cNvCxnSpPr>
            <a:stCxn id="2" idx="0"/>
          </p:cNvCxnSpPr>
          <p:nvPr/>
        </p:nvCxnSpPr>
        <p:spPr>
          <a:xfrm flipH="1" flipV="1">
            <a:off x="3339200" y="2667053"/>
            <a:ext cx="41138" cy="833801"/>
          </a:xfrm>
          <a:prstGeom prst="straightConnector1">
            <a:avLst/>
          </a:prstGeom>
          <a:ln>
            <a:solidFill>
              <a:schemeClr val="bg2">
                <a:lumMod val="10000"/>
              </a:schemeClr>
            </a:solidFill>
            <a:tailEnd type="triangle" w="lg" len="med"/>
          </a:ln>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57844" t="10044" r="29214" b="80900"/>
          <a:stretch/>
        </p:blipFill>
        <p:spPr bwMode="auto">
          <a:xfrm>
            <a:off x="4669458" y="5635556"/>
            <a:ext cx="658011" cy="507891"/>
          </a:xfrm>
          <a:prstGeom prst="rect">
            <a:avLst/>
          </a:prstGeom>
          <a:noFill/>
          <a:ln>
            <a:noFill/>
          </a:ln>
          <a:effectLst>
            <a:outerShdw blurRad="101600" dist="38100" dir="4800000" algn="ctr" rotWithShape="0">
              <a:srgbClr val="000000">
                <a:alpha val="43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4576561" y="6169145"/>
            <a:ext cx="852477" cy="261610"/>
          </a:xfrm>
          <a:prstGeom prst="rect">
            <a:avLst/>
          </a:prstGeom>
          <a:noFill/>
        </p:spPr>
        <p:txBody>
          <a:bodyPr wrap="square" rtlCol="0">
            <a:spAutoFit/>
          </a:bodyPr>
          <a:lstStyle/>
          <a:p>
            <a:pPr algn="ctr"/>
            <a:r>
              <a:rPr lang="en-US" sz="1100" dirty="0">
                <a:latin typeface="+mj-lt"/>
                <a:ea typeface="Roboto Condensed Light" panose="02000000000000000000" pitchFamily="2" charset="0"/>
              </a:rPr>
              <a:t>Espresso</a:t>
            </a:r>
            <a:endParaRPr lang="en-US" sz="1050" dirty="0">
              <a:latin typeface="+mj-lt"/>
              <a:ea typeface="Roboto Condensed Light" panose="02000000000000000000" pitchFamily="2" charset="0"/>
            </a:endParaRPr>
          </a:p>
        </p:txBody>
      </p:sp>
      <p:sp>
        <p:nvSpPr>
          <p:cNvPr id="5" name="TextBox 4"/>
          <p:cNvSpPr txBox="1"/>
          <p:nvPr/>
        </p:nvSpPr>
        <p:spPr>
          <a:xfrm>
            <a:off x="6997700" y="6611779"/>
            <a:ext cx="2146300" cy="246221"/>
          </a:xfrm>
          <a:prstGeom prst="rect">
            <a:avLst/>
          </a:prstGeom>
          <a:noFill/>
        </p:spPr>
        <p:txBody>
          <a:bodyPr wrap="square" rtlCol="0">
            <a:spAutoFit/>
          </a:bodyPr>
          <a:lstStyle/>
          <a:p>
            <a:pPr algn="r"/>
            <a:r>
              <a:rPr lang="en-US" sz="1000" dirty="0"/>
              <a:t>*More colors available</a:t>
            </a:r>
          </a:p>
        </p:txBody>
      </p:sp>
      <p:sp>
        <p:nvSpPr>
          <p:cNvPr id="6" name="Rectangle 5"/>
          <p:cNvSpPr/>
          <p:nvPr/>
        </p:nvSpPr>
        <p:spPr>
          <a:xfrm>
            <a:off x="4594810" y="5353199"/>
            <a:ext cx="1110432" cy="276999"/>
          </a:xfrm>
          <a:prstGeom prst="rect">
            <a:avLst/>
          </a:prstGeom>
        </p:spPr>
        <p:txBody>
          <a:bodyPr wrap="none">
            <a:spAutoFit/>
          </a:bodyPr>
          <a:lstStyle/>
          <a:p>
            <a:r>
              <a:rPr lang="en-US" sz="1200" dirty="0">
                <a:latin typeface="+mj-lt"/>
              </a:rPr>
              <a:t>Color Options*</a:t>
            </a:r>
          </a:p>
        </p:txBody>
      </p:sp>
      <p:sp>
        <p:nvSpPr>
          <p:cNvPr id="7" name="Rectangle 6"/>
          <p:cNvSpPr/>
          <p:nvPr/>
        </p:nvSpPr>
        <p:spPr>
          <a:xfrm>
            <a:off x="5402117" y="5635555"/>
            <a:ext cx="613687" cy="507891"/>
          </a:xfrm>
          <a:prstGeom prst="rect">
            <a:avLst/>
          </a:prstGeom>
          <a:solidFill>
            <a:schemeClr val="bg1"/>
          </a:solidFill>
          <a:ln>
            <a:noFill/>
          </a:ln>
          <a:effectLst>
            <a:outerShdw blurRad="88900" dist="38100" dir="4800000" algn="tl"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5264820" y="6177526"/>
            <a:ext cx="852477" cy="261610"/>
          </a:xfrm>
          <a:prstGeom prst="rect">
            <a:avLst/>
          </a:prstGeom>
          <a:noFill/>
        </p:spPr>
        <p:txBody>
          <a:bodyPr wrap="square" rtlCol="0">
            <a:spAutoFit/>
          </a:bodyPr>
          <a:lstStyle/>
          <a:p>
            <a:pPr algn="ctr"/>
            <a:r>
              <a:rPr lang="en-US" sz="1100" dirty="0">
                <a:latin typeface="+mj-lt"/>
                <a:ea typeface="Roboto Condensed Light" panose="02000000000000000000" pitchFamily="2" charset="0"/>
              </a:rPr>
              <a:t>White</a:t>
            </a:r>
            <a:endParaRPr lang="en-US" sz="1050" dirty="0">
              <a:latin typeface="+mj-lt"/>
              <a:ea typeface="Roboto Condensed Light" panose="02000000000000000000" pitchFamily="2" charset="0"/>
            </a:endParaRPr>
          </a:p>
        </p:txBody>
      </p:sp>
      <p:sp>
        <p:nvSpPr>
          <p:cNvPr id="15" name="TextBox 14"/>
          <p:cNvSpPr txBox="1"/>
          <p:nvPr/>
        </p:nvSpPr>
        <p:spPr>
          <a:xfrm>
            <a:off x="4386949" y="1148685"/>
            <a:ext cx="4757052" cy="400110"/>
          </a:xfrm>
          <a:prstGeom prst="rect">
            <a:avLst/>
          </a:prstGeom>
          <a:noFill/>
        </p:spPr>
        <p:txBody>
          <a:bodyPr wrap="square" rtlCol="0">
            <a:spAutoFit/>
          </a:bodyPr>
          <a:lstStyle/>
          <a:p>
            <a:r>
              <a:rPr lang="en-US" sz="2000" dirty="0" smtClean="0">
                <a:latin typeface="+mj-lt"/>
                <a:cs typeface="Arial" panose="020B0604020202020204" pitchFamily="34" charset="0"/>
              </a:rPr>
              <a:t>AIRLIFT® XL </a:t>
            </a:r>
            <a:r>
              <a:rPr lang="en-US" sz="2000" dirty="0">
                <a:latin typeface="+mj-lt"/>
                <a:cs typeface="Arial" panose="020B0604020202020204" pitchFamily="34" charset="0"/>
              </a:rPr>
              <a:t>Sit-Stand Mobile </a:t>
            </a:r>
            <a:r>
              <a:rPr lang="en-US" sz="2000" dirty="0" smtClean="0">
                <a:latin typeface="+mj-lt"/>
                <a:cs typeface="Arial" panose="020B0604020202020204" pitchFamily="34" charset="0"/>
              </a:rPr>
              <a:t>Desk, Espresso</a:t>
            </a:r>
            <a:endParaRPr lang="en-US" sz="2000" dirty="0">
              <a:latin typeface="+mj-lt"/>
              <a:cs typeface="Arial" panose="020B0604020202020204" pitchFamily="34" charset="0"/>
            </a:endParaRPr>
          </a:p>
        </p:txBody>
      </p:sp>
      <p:sp>
        <p:nvSpPr>
          <p:cNvPr id="17" name="Rectangle 16"/>
          <p:cNvSpPr/>
          <p:nvPr/>
        </p:nvSpPr>
        <p:spPr>
          <a:xfrm>
            <a:off x="4594810" y="1611889"/>
            <a:ext cx="4325722" cy="4028795"/>
          </a:xfrm>
          <a:prstGeom prst="rect">
            <a:avLst/>
          </a:prstGeom>
        </p:spPr>
        <p:txBody>
          <a:bodyPr wrap="square">
            <a:spAutoFit/>
          </a:bodyPr>
          <a:lstStyle/>
          <a:p>
            <a:r>
              <a:rPr lang="en-US" sz="1400" dirty="0">
                <a:latin typeface="+mj-lt"/>
              </a:rPr>
              <a:t>Features</a:t>
            </a:r>
            <a:endParaRPr lang="en-US" sz="1200" dirty="0">
              <a:latin typeface="+mj-lt"/>
            </a:endParaRPr>
          </a:p>
          <a:p>
            <a:pPr marL="171450" indent="-171450">
              <a:buFont typeface="Arial" panose="020B0604020202020204" pitchFamily="34" charset="0"/>
              <a:buChar char="•"/>
            </a:pPr>
            <a:r>
              <a:rPr lang="en-US" sz="1200" dirty="0"/>
              <a:t>Extra-large desktop with smooth surface </a:t>
            </a:r>
          </a:p>
          <a:p>
            <a:pPr marL="171450" indent="-171450">
              <a:buFont typeface="Arial" panose="020B0604020202020204" pitchFamily="34" charset="0"/>
              <a:buChar char="•"/>
            </a:pPr>
            <a:r>
              <a:rPr lang="en-US" sz="1200" dirty="0"/>
              <a:t>Effortless pneumatic height adjustment with lever-operated gas-air cylinder </a:t>
            </a:r>
          </a:p>
          <a:p>
            <a:pPr marL="171450" indent="-171450">
              <a:buFont typeface="Arial" panose="020B0604020202020204" pitchFamily="34" charset="0"/>
              <a:buChar char="•"/>
            </a:pPr>
            <a:r>
              <a:rPr lang="en-US" sz="1200" dirty="0"/>
              <a:t>Steel base and aluminum column </a:t>
            </a:r>
            <a:r>
              <a:rPr lang="en-US" sz="1200" dirty="0" smtClean="0"/>
              <a:t>powder-coated in silver</a:t>
            </a:r>
            <a:endParaRPr lang="en-US" sz="1200" dirty="0"/>
          </a:p>
          <a:p>
            <a:pPr marL="171450" indent="-171450">
              <a:buFont typeface="Arial" panose="020B0604020202020204" pitchFamily="34" charset="0"/>
              <a:buChar char="•"/>
            </a:pPr>
            <a:r>
              <a:rPr lang="en-US" sz="1200" dirty="0"/>
              <a:t>Wide base provides wobble-free use</a:t>
            </a:r>
          </a:p>
          <a:p>
            <a:pPr marL="171450" indent="-171450">
              <a:buFont typeface="Arial" panose="020B0604020202020204" pitchFamily="34" charset="0"/>
              <a:buChar char="•"/>
            </a:pPr>
            <a:r>
              <a:rPr lang="en-US" sz="1200" dirty="0"/>
              <a:t>Four 2.36-inch casters (2 locking) make it easy to take your work with you</a:t>
            </a:r>
          </a:p>
          <a:p>
            <a:pPr marL="171450" indent="-171450">
              <a:buFont typeface="Arial" panose="020B0604020202020204" pitchFamily="34" charset="0"/>
              <a:buChar char="•"/>
            </a:pPr>
            <a:endParaRPr lang="en-US" sz="1200" dirty="0"/>
          </a:p>
          <a:p>
            <a:r>
              <a:rPr lang="en-US" sz="1400" dirty="0">
                <a:latin typeface="+mj-lt"/>
              </a:rPr>
              <a:t>Specifications</a:t>
            </a:r>
            <a:endParaRPr lang="en-US" sz="1200" dirty="0">
              <a:latin typeface="+mj-lt"/>
            </a:endParaRPr>
          </a:p>
          <a:p>
            <a:pPr marL="171450" indent="-171450">
              <a:buFont typeface="Arial" panose="020B0604020202020204" pitchFamily="34" charset="0"/>
              <a:buChar char="•"/>
            </a:pPr>
            <a:r>
              <a:rPr lang="en-US" sz="1200" dirty="0"/>
              <a:t>Top Material: </a:t>
            </a:r>
            <a:r>
              <a:rPr lang="en-US" sz="1200" b="1" dirty="0" smtClean="0"/>
              <a:t>MDF with </a:t>
            </a:r>
            <a:r>
              <a:rPr lang="en-US" sz="1200" b="1" dirty="0"/>
              <a:t>laminate finish</a:t>
            </a:r>
          </a:p>
          <a:p>
            <a:pPr marL="171450" indent="-171450">
              <a:buFont typeface="Arial" panose="020B0604020202020204" pitchFamily="34" charset="0"/>
              <a:buChar char="•"/>
            </a:pPr>
            <a:r>
              <a:rPr lang="en-US" sz="1200" dirty="0"/>
              <a:t>Top Area: </a:t>
            </a:r>
            <a:r>
              <a:rPr lang="en-US" sz="1200" b="1" dirty="0"/>
              <a:t>28.1" W x 19.6" D</a:t>
            </a:r>
          </a:p>
          <a:p>
            <a:pPr marL="171450" indent="-171450">
              <a:buFont typeface="Arial" panose="020B0604020202020204" pitchFamily="34" charset="0"/>
              <a:buChar char="•"/>
            </a:pPr>
            <a:r>
              <a:rPr lang="en-US" sz="1200" dirty="0"/>
              <a:t>Top Color: </a:t>
            </a:r>
            <a:r>
              <a:rPr lang="en-US" sz="1200" b="1" dirty="0"/>
              <a:t>Espresso</a:t>
            </a:r>
          </a:p>
          <a:p>
            <a:pPr marL="171450" indent="-171450">
              <a:buFont typeface="Arial" panose="020B0604020202020204" pitchFamily="34" charset="0"/>
              <a:buChar char="•"/>
            </a:pPr>
            <a:r>
              <a:rPr lang="en-US" sz="1200" dirty="0"/>
              <a:t>Frame Color:</a:t>
            </a:r>
            <a:r>
              <a:rPr lang="en-US" sz="1200" b="1" dirty="0"/>
              <a:t> Silver</a:t>
            </a:r>
          </a:p>
          <a:p>
            <a:pPr marL="171450" indent="-171450">
              <a:buFont typeface="Arial" panose="020B0604020202020204" pitchFamily="34" charset="0"/>
              <a:buChar char="•"/>
            </a:pPr>
            <a:r>
              <a:rPr lang="en-US" sz="1200" dirty="0"/>
              <a:t>Adjustment Type: </a:t>
            </a:r>
            <a:r>
              <a:rPr lang="en-US" sz="1200" b="1" dirty="0"/>
              <a:t>Pneumatic</a:t>
            </a:r>
          </a:p>
          <a:p>
            <a:pPr marL="171450" indent="-171450">
              <a:buFont typeface="Arial" panose="020B0604020202020204" pitchFamily="34" charset="0"/>
              <a:buChar char="•"/>
            </a:pPr>
            <a:r>
              <a:rPr lang="en-US" sz="1200" dirty="0"/>
              <a:t>Adjustment Range: </a:t>
            </a:r>
            <a:r>
              <a:rPr lang="pl-PL" sz="1200" b="1" dirty="0"/>
              <a:t>27.1" </a:t>
            </a:r>
            <a:r>
              <a:rPr lang="en-US" sz="1200" b="1" dirty="0"/>
              <a:t>to</a:t>
            </a:r>
            <a:r>
              <a:rPr lang="pl-PL" sz="1200" b="1" dirty="0"/>
              <a:t> 41.9"</a:t>
            </a:r>
            <a:r>
              <a:rPr lang="en-US" sz="1200" b="1" dirty="0"/>
              <a:t> H</a:t>
            </a:r>
          </a:p>
          <a:p>
            <a:pPr marL="171450" indent="-171450">
              <a:buFont typeface="Arial" panose="020B0604020202020204" pitchFamily="34" charset="0"/>
              <a:buChar char="•"/>
            </a:pPr>
            <a:r>
              <a:rPr lang="en-US" sz="1200" dirty="0"/>
              <a:t>Overall Size: </a:t>
            </a:r>
            <a:r>
              <a:rPr lang="pl-PL" sz="1200" b="1" dirty="0"/>
              <a:t>28.1"</a:t>
            </a:r>
            <a:r>
              <a:rPr lang="en-US" sz="1200" b="1" dirty="0"/>
              <a:t> </a:t>
            </a:r>
            <a:r>
              <a:rPr lang="pl-PL" sz="1200" b="1" dirty="0"/>
              <a:t>W x 19.6"</a:t>
            </a:r>
            <a:r>
              <a:rPr lang="en-US" sz="1200" b="1" dirty="0"/>
              <a:t> </a:t>
            </a:r>
            <a:r>
              <a:rPr lang="pl-PL" sz="1200" b="1" dirty="0"/>
              <a:t>D x </a:t>
            </a:r>
            <a:r>
              <a:rPr lang="en-US" sz="1200" b="1" dirty="0"/>
              <a:t>(</a:t>
            </a:r>
            <a:r>
              <a:rPr lang="pl-PL" sz="1200" b="1" dirty="0"/>
              <a:t>27.1" </a:t>
            </a:r>
            <a:r>
              <a:rPr lang="en-US" sz="1200" b="1" dirty="0"/>
              <a:t>to</a:t>
            </a:r>
            <a:r>
              <a:rPr lang="pl-PL" sz="1200" b="1" dirty="0"/>
              <a:t> 41.9"</a:t>
            </a:r>
            <a:r>
              <a:rPr lang="en-US" sz="1200" b="1" dirty="0"/>
              <a:t>)</a:t>
            </a:r>
            <a:r>
              <a:rPr lang="pl-PL" sz="1200" b="1" dirty="0"/>
              <a:t> H</a:t>
            </a:r>
            <a:endParaRPr lang="en-US" sz="1200" b="1" dirty="0"/>
          </a:p>
          <a:p>
            <a:pPr marL="171450" indent="-171450">
              <a:buFont typeface="Arial" panose="020B0604020202020204" pitchFamily="34" charset="0"/>
              <a:buChar char="•"/>
            </a:pPr>
            <a:r>
              <a:rPr lang="en-US" sz="1200" dirty="0"/>
              <a:t>Weight Capacity: </a:t>
            </a:r>
            <a:r>
              <a:rPr lang="en-US" sz="1200" b="1" dirty="0"/>
              <a:t>35 lbs.</a:t>
            </a:r>
          </a:p>
          <a:p>
            <a:pPr marL="171450" indent="-171450">
              <a:buFont typeface="Arial" panose="020B0604020202020204" pitchFamily="34" charset="0"/>
              <a:buChar char="•"/>
            </a:pPr>
            <a:endParaRPr lang="en-US" sz="1200" dirty="0"/>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158" y="0"/>
            <a:ext cx="1653540" cy="924329"/>
          </a:xfrm>
          <a:prstGeom prst="rect">
            <a:avLst/>
          </a:prstGeom>
        </p:spPr>
      </p:pic>
      <p:sp>
        <p:nvSpPr>
          <p:cNvPr id="22" name="Rectangle 21"/>
          <p:cNvSpPr/>
          <p:nvPr/>
        </p:nvSpPr>
        <p:spPr>
          <a:xfrm>
            <a:off x="5727121" y="0"/>
            <a:ext cx="3416879" cy="738664"/>
          </a:xfrm>
          <a:prstGeom prst="rect">
            <a:avLst/>
          </a:prstGeom>
        </p:spPr>
        <p:txBody>
          <a:bodyPr wrap="square">
            <a:spAutoFit/>
          </a:bodyPr>
          <a:lstStyle/>
          <a:p>
            <a:pPr marL="0" lvl="1" algn="r"/>
            <a:r>
              <a:rPr lang="en-US" sz="1400" dirty="0">
                <a:latin typeface="+mj-lt"/>
                <a:cs typeface="Arial" panose="020B0604020202020204" pitchFamily="34" charset="0"/>
              </a:rPr>
              <a:t>Model: OFF65800 (Espresso) / 65801 (White) </a:t>
            </a:r>
          </a:p>
          <a:p>
            <a:pPr marL="0" lvl="1" algn="r"/>
            <a:r>
              <a:rPr lang="en-US" sz="1400" dirty="0">
                <a:latin typeface="+mj-lt"/>
                <a:cs typeface="Arial" panose="020B0604020202020204" pitchFamily="34" charset="0"/>
              </a:rPr>
              <a:t>MSRP: $199.99</a:t>
            </a:r>
            <a:br>
              <a:rPr lang="en-US" sz="1400" dirty="0">
                <a:latin typeface="+mj-lt"/>
                <a:cs typeface="Arial" panose="020B0604020202020204" pitchFamily="34" charset="0"/>
              </a:rPr>
            </a:br>
            <a:r>
              <a:rPr lang="en-US" sz="1400" dirty="0">
                <a:latin typeface="+mj-lt"/>
                <a:cs typeface="Arial" panose="020B0604020202020204" pitchFamily="34" charset="0"/>
              </a:rPr>
              <a:t> </a:t>
            </a:r>
          </a:p>
        </p:txBody>
      </p:sp>
    </p:spTree>
    <p:extLst>
      <p:ext uri="{BB962C8B-B14F-4D97-AF65-F5344CB8AC3E}">
        <p14:creationId xmlns:p14="http://schemas.microsoft.com/office/powerpoint/2010/main" val="24290090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mages-na.ssl-images-amazon.com/images/I/71KhuY4c4cL._SL1500_.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296" y="1607296"/>
            <a:ext cx="3636449" cy="470103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424745" y="3364676"/>
            <a:ext cx="1962204" cy="261610"/>
          </a:xfrm>
          <a:prstGeom prst="rect">
            <a:avLst/>
          </a:prstGeom>
          <a:noFill/>
        </p:spPr>
        <p:txBody>
          <a:bodyPr wrap="square" rtlCol="0">
            <a:spAutoFit/>
          </a:bodyPr>
          <a:lstStyle/>
          <a:p>
            <a:r>
              <a:rPr lang="en-US" sz="1100" i="1" dirty="0">
                <a:solidFill>
                  <a:schemeClr val="bg2">
                    <a:lumMod val="10000"/>
                  </a:schemeClr>
                </a:solidFill>
              </a:rPr>
              <a:t>AIRLIFT® Adjustment Lever</a:t>
            </a:r>
          </a:p>
        </p:txBody>
      </p:sp>
      <p:cxnSp>
        <p:nvCxnSpPr>
          <p:cNvPr id="13" name="Straight Arrow Connector 12"/>
          <p:cNvCxnSpPr>
            <a:stCxn id="12" idx="0"/>
          </p:cNvCxnSpPr>
          <p:nvPr/>
        </p:nvCxnSpPr>
        <p:spPr>
          <a:xfrm flipH="1" flipV="1">
            <a:off x="3332175" y="2457244"/>
            <a:ext cx="73672" cy="907432"/>
          </a:xfrm>
          <a:prstGeom prst="straightConnector1">
            <a:avLst/>
          </a:prstGeom>
          <a:ln>
            <a:solidFill>
              <a:schemeClr val="bg2">
                <a:lumMod val="10000"/>
              </a:schemeClr>
            </a:solidFill>
            <a:tailEnd type="triangle" w="lg" len="med"/>
          </a:ln>
        </p:spPr>
        <p:style>
          <a:lnRef idx="2">
            <a:schemeClr val="accent1"/>
          </a:lnRef>
          <a:fillRef idx="0">
            <a:schemeClr val="accent1"/>
          </a:fillRef>
          <a:effectRef idx="1">
            <a:schemeClr val="accent1"/>
          </a:effectRef>
          <a:fontRef idx="minor">
            <a:schemeClr val="tx1"/>
          </a:fontRef>
        </p:style>
      </p:cxn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58" y="0"/>
            <a:ext cx="1653540" cy="924329"/>
          </a:xfrm>
          <a:prstGeom prst="rect">
            <a:avLst/>
          </a:prstGeom>
        </p:spPr>
      </p:pic>
      <p:sp>
        <p:nvSpPr>
          <p:cNvPr id="19" name="Rectangle 18"/>
          <p:cNvSpPr/>
          <p:nvPr/>
        </p:nvSpPr>
        <p:spPr>
          <a:xfrm>
            <a:off x="5727121" y="0"/>
            <a:ext cx="3416879" cy="738664"/>
          </a:xfrm>
          <a:prstGeom prst="rect">
            <a:avLst/>
          </a:prstGeom>
        </p:spPr>
        <p:txBody>
          <a:bodyPr wrap="square">
            <a:spAutoFit/>
          </a:bodyPr>
          <a:lstStyle/>
          <a:p>
            <a:pPr marL="0" lvl="1" algn="r"/>
            <a:r>
              <a:rPr lang="en-US" sz="1400" dirty="0">
                <a:latin typeface="+mj-lt"/>
                <a:cs typeface="Arial" panose="020B0604020202020204" pitchFamily="34" charset="0"/>
              </a:rPr>
              <a:t>Model: OFF65800 (Espresso) / 65801 (White) </a:t>
            </a:r>
          </a:p>
          <a:p>
            <a:pPr marL="0" lvl="1" algn="r"/>
            <a:r>
              <a:rPr lang="en-US" sz="1400" dirty="0">
                <a:latin typeface="+mj-lt"/>
                <a:cs typeface="Arial" panose="020B0604020202020204" pitchFamily="34" charset="0"/>
              </a:rPr>
              <a:t>MSRP: $199.99</a:t>
            </a:r>
            <a:br>
              <a:rPr lang="en-US" sz="1400" dirty="0">
                <a:latin typeface="+mj-lt"/>
                <a:cs typeface="Arial" panose="020B0604020202020204" pitchFamily="34" charset="0"/>
              </a:rPr>
            </a:br>
            <a:r>
              <a:rPr lang="en-US" sz="1400" dirty="0">
                <a:latin typeface="+mj-lt"/>
                <a:cs typeface="Arial" panose="020B0604020202020204" pitchFamily="34" charset="0"/>
              </a:rPr>
              <a:t> </a:t>
            </a:r>
          </a:p>
        </p:txBody>
      </p:sp>
      <p:pic>
        <p:nvPicPr>
          <p:cNvPr id="20" name="Picture 19"/>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l="57844" t="10044" r="29214" b="80900"/>
          <a:stretch/>
        </p:blipFill>
        <p:spPr bwMode="auto">
          <a:xfrm>
            <a:off x="4669458" y="5635556"/>
            <a:ext cx="658011" cy="507891"/>
          </a:xfrm>
          <a:prstGeom prst="rect">
            <a:avLst/>
          </a:prstGeom>
          <a:noFill/>
          <a:ln>
            <a:noFill/>
          </a:ln>
          <a:effectLst>
            <a:outerShdw blurRad="101600" dist="38100" dir="4800000" algn="ctr" rotWithShape="0">
              <a:srgbClr val="000000">
                <a:alpha val="43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p:cNvSpPr txBox="1"/>
          <p:nvPr/>
        </p:nvSpPr>
        <p:spPr>
          <a:xfrm>
            <a:off x="4576561" y="6169145"/>
            <a:ext cx="852477" cy="261610"/>
          </a:xfrm>
          <a:prstGeom prst="rect">
            <a:avLst/>
          </a:prstGeom>
          <a:noFill/>
        </p:spPr>
        <p:txBody>
          <a:bodyPr wrap="square" rtlCol="0">
            <a:spAutoFit/>
          </a:bodyPr>
          <a:lstStyle/>
          <a:p>
            <a:pPr algn="ctr"/>
            <a:r>
              <a:rPr lang="en-US" sz="1100" dirty="0">
                <a:latin typeface="+mj-lt"/>
                <a:ea typeface="Roboto Condensed Light" panose="02000000000000000000" pitchFamily="2" charset="0"/>
              </a:rPr>
              <a:t>Espresso</a:t>
            </a:r>
            <a:endParaRPr lang="en-US" sz="1050" dirty="0">
              <a:latin typeface="+mj-lt"/>
              <a:ea typeface="Roboto Condensed Light" panose="02000000000000000000" pitchFamily="2" charset="0"/>
            </a:endParaRPr>
          </a:p>
        </p:txBody>
      </p:sp>
      <p:sp>
        <p:nvSpPr>
          <p:cNvPr id="22" name="TextBox 21"/>
          <p:cNvSpPr txBox="1"/>
          <p:nvPr/>
        </p:nvSpPr>
        <p:spPr>
          <a:xfrm>
            <a:off x="6997700" y="6611779"/>
            <a:ext cx="2146300" cy="246221"/>
          </a:xfrm>
          <a:prstGeom prst="rect">
            <a:avLst/>
          </a:prstGeom>
          <a:noFill/>
        </p:spPr>
        <p:txBody>
          <a:bodyPr wrap="square" rtlCol="0">
            <a:spAutoFit/>
          </a:bodyPr>
          <a:lstStyle/>
          <a:p>
            <a:pPr algn="r"/>
            <a:r>
              <a:rPr lang="en-US" sz="1000" dirty="0"/>
              <a:t>*More colors available</a:t>
            </a:r>
          </a:p>
        </p:txBody>
      </p:sp>
      <p:sp>
        <p:nvSpPr>
          <p:cNvPr id="23" name="Rectangle 22"/>
          <p:cNvSpPr/>
          <p:nvPr/>
        </p:nvSpPr>
        <p:spPr>
          <a:xfrm>
            <a:off x="4594810" y="5353199"/>
            <a:ext cx="1110432" cy="276999"/>
          </a:xfrm>
          <a:prstGeom prst="rect">
            <a:avLst/>
          </a:prstGeom>
        </p:spPr>
        <p:txBody>
          <a:bodyPr wrap="none">
            <a:spAutoFit/>
          </a:bodyPr>
          <a:lstStyle/>
          <a:p>
            <a:r>
              <a:rPr lang="en-US" sz="1200" dirty="0">
                <a:latin typeface="+mj-lt"/>
              </a:rPr>
              <a:t>Color Options*</a:t>
            </a:r>
          </a:p>
        </p:txBody>
      </p:sp>
      <p:sp>
        <p:nvSpPr>
          <p:cNvPr id="24" name="Rectangle 23"/>
          <p:cNvSpPr/>
          <p:nvPr/>
        </p:nvSpPr>
        <p:spPr>
          <a:xfrm>
            <a:off x="5402117" y="5635555"/>
            <a:ext cx="613687" cy="507891"/>
          </a:xfrm>
          <a:prstGeom prst="rect">
            <a:avLst/>
          </a:prstGeom>
          <a:solidFill>
            <a:schemeClr val="bg1"/>
          </a:solidFill>
          <a:ln>
            <a:noFill/>
          </a:ln>
          <a:effectLst>
            <a:outerShdw blurRad="88900" dist="38100" dir="4800000" algn="tl"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p:cNvSpPr txBox="1"/>
          <p:nvPr/>
        </p:nvSpPr>
        <p:spPr>
          <a:xfrm>
            <a:off x="5264820" y="6177526"/>
            <a:ext cx="852477" cy="261610"/>
          </a:xfrm>
          <a:prstGeom prst="rect">
            <a:avLst/>
          </a:prstGeom>
          <a:noFill/>
        </p:spPr>
        <p:txBody>
          <a:bodyPr wrap="square" rtlCol="0">
            <a:spAutoFit/>
          </a:bodyPr>
          <a:lstStyle/>
          <a:p>
            <a:pPr algn="ctr"/>
            <a:r>
              <a:rPr lang="en-US" sz="1100" dirty="0">
                <a:latin typeface="+mj-lt"/>
                <a:ea typeface="Roboto Condensed Light" panose="02000000000000000000" pitchFamily="2" charset="0"/>
              </a:rPr>
              <a:t>White</a:t>
            </a:r>
            <a:endParaRPr lang="en-US" sz="1050" dirty="0">
              <a:latin typeface="+mj-lt"/>
              <a:ea typeface="Roboto Condensed Light" panose="02000000000000000000" pitchFamily="2" charset="0"/>
            </a:endParaRPr>
          </a:p>
        </p:txBody>
      </p:sp>
      <p:sp>
        <p:nvSpPr>
          <p:cNvPr id="26" name="Rectangle 25"/>
          <p:cNvSpPr/>
          <p:nvPr/>
        </p:nvSpPr>
        <p:spPr>
          <a:xfrm>
            <a:off x="4594810" y="1611889"/>
            <a:ext cx="4325722" cy="4028795"/>
          </a:xfrm>
          <a:prstGeom prst="rect">
            <a:avLst/>
          </a:prstGeom>
        </p:spPr>
        <p:txBody>
          <a:bodyPr wrap="square">
            <a:spAutoFit/>
          </a:bodyPr>
          <a:lstStyle/>
          <a:p>
            <a:r>
              <a:rPr lang="en-US" sz="1400" dirty="0">
                <a:latin typeface="+mj-lt"/>
              </a:rPr>
              <a:t>Features</a:t>
            </a:r>
            <a:endParaRPr lang="en-US" sz="1200" dirty="0">
              <a:latin typeface="+mj-lt"/>
            </a:endParaRPr>
          </a:p>
          <a:p>
            <a:pPr marL="171450" indent="-171450">
              <a:buFont typeface="Arial" panose="020B0604020202020204" pitchFamily="34" charset="0"/>
              <a:buChar char="•"/>
            </a:pPr>
            <a:r>
              <a:rPr lang="en-US" sz="1200" dirty="0"/>
              <a:t>Extra-large desktop with smooth surface </a:t>
            </a:r>
          </a:p>
          <a:p>
            <a:pPr marL="171450" indent="-171450">
              <a:buFont typeface="Arial" panose="020B0604020202020204" pitchFamily="34" charset="0"/>
              <a:buChar char="•"/>
            </a:pPr>
            <a:r>
              <a:rPr lang="en-US" sz="1200" dirty="0"/>
              <a:t>Effortless pneumatic height adjustment with lever-operated gas-air cylinder </a:t>
            </a:r>
          </a:p>
          <a:p>
            <a:pPr marL="171450" indent="-171450">
              <a:buFont typeface="Arial" panose="020B0604020202020204" pitchFamily="34" charset="0"/>
              <a:buChar char="•"/>
            </a:pPr>
            <a:r>
              <a:rPr lang="en-US" sz="1200" dirty="0"/>
              <a:t>Steel base and aluminum column </a:t>
            </a:r>
            <a:r>
              <a:rPr lang="en-US" sz="1200" dirty="0" smtClean="0"/>
              <a:t>powder-coated in silver</a:t>
            </a:r>
            <a:endParaRPr lang="en-US" sz="1200" dirty="0"/>
          </a:p>
          <a:p>
            <a:pPr marL="171450" indent="-171450">
              <a:buFont typeface="Arial" panose="020B0604020202020204" pitchFamily="34" charset="0"/>
              <a:buChar char="•"/>
            </a:pPr>
            <a:r>
              <a:rPr lang="en-US" sz="1200" dirty="0"/>
              <a:t>Wide base provides wobble-free use</a:t>
            </a:r>
          </a:p>
          <a:p>
            <a:pPr marL="171450" indent="-171450">
              <a:buFont typeface="Arial" panose="020B0604020202020204" pitchFamily="34" charset="0"/>
              <a:buChar char="•"/>
            </a:pPr>
            <a:r>
              <a:rPr lang="en-US" sz="1200" dirty="0"/>
              <a:t>Four 2.36-inch casters (2 locking) make it easy to take your work with you</a:t>
            </a:r>
          </a:p>
          <a:p>
            <a:pPr marL="171450" indent="-171450">
              <a:buFont typeface="Arial" panose="020B0604020202020204" pitchFamily="34" charset="0"/>
              <a:buChar char="•"/>
            </a:pPr>
            <a:endParaRPr lang="en-US" sz="1200" dirty="0"/>
          </a:p>
          <a:p>
            <a:r>
              <a:rPr lang="en-US" sz="1400" dirty="0">
                <a:latin typeface="+mj-lt"/>
              </a:rPr>
              <a:t>Specifications</a:t>
            </a:r>
            <a:endParaRPr lang="en-US" sz="1200" dirty="0">
              <a:latin typeface="+mj-lt"/>
            </a:endParaRPr>
          </a:p>
          <a:p>
            <a:pPr marL="171450" indent="-171450">
              <a:buFont typeface="Arial" panose="020B0604020202020204" pitchFamily="34" charset="0"/>
              <a:buChar char="•"/>
            </a:pPr>
            <a:r>
              <a:rPr lang="en-US" sz="1200" dirty="0"/>
              <a:t>Top Material: </a:t>
            </a:r>
            <a:r>
              <a:rPr lang="en-US" sz="1200" b="1" dirty="0" smtClean="0"/>
              <a:t>MDF with </a:t>
            </a:r>
            <a:r>
              <a:rPr lang="en-US" sz="1200" b="1" dirty="0"/>
              <a:t>laminate finish</a:t>
            </a:r>
          </a:p>
          <a:p>
            <a:pPr marL="171450" indent="-171450">
              <a:buFont typeface="Arial" panose="020B0604020202020204" pitchFamily="34" charset="0"/>
              <a:buChar char="•"/>
            </a:pPr>
            <a:r>
              <a:rPr lang="en-US" sz="1200" dirty="0"/>
              <a:t>Top Area: </a:t>
            </a:r>
            <a:r>
              <a:rPr lang="en-US" sz="1200" b="1" dirty="0"/>
              <a:t>28.1" W x 19.6" D</a:t>
            </a:r>
          </a:p>
          <a:p>
            <a:pPr marL="171450" indent="-171450">
              <a:buFont typeface="Arial" panose="020B0604020202020204" pitchFamily="34" charset="0"/>
              <a:buChar char="•"/>
            </a:pPr>
            <a:r>
              <a:rPr lang="en-US" sz="1200" dirty="0"/>
              <a:t>Top Color: </a:t>
            </a:r>
            <a:r>
              <a:rPr lang="en-US" sz="1200" b="1" dirty="0"/>
              <a:t>Espresso</a:t>
            </a:r>
          </a:p>
          <a:p>
            <a:pPr marL="171450" indent="-171450">
              <a:buFont typeface="Arial" panose="020B0604020202020204" pitchFamily="34" charset="0"/>
              <a:buChar char="•"/>
            </a:pPr>
            <a:r>
              <a:rPr lang="en-US" sz="1200" dirty="0"/>
              <a:t>Frame Color:</a:t>
            </a:r>
            <a:r>
              <a:rPr lang="en-US" sz="1200" b="1" dirty="0"/>
              <a:t> Silver</a:t>
            </a:r>
          </a:p>
          <a:p>
            <a:pPr marL="171450" indent="-171450">
              <a:buFont typeface="Arial" panose="020B0604020202020204" pitchFamily="34" charset="0"/>
              <a:buChar char="•"/>
            </a:pPr>
            <a:r>
              <a:rPr lang="en-US" sz="1200" dirty="0"/>
              <a:t>Adjustment Type: </a:t>
            </a:r>
            <a:r>
              <a:rPr lang="en-US" sz="1200" b="1" dirty="0"/>
              <a:t>Pneumatic</a:t>
            </a:r>
          </a:p>
          <a:p>
            <a:pPr marL="171450" indent="-171450">
              <a:buFont typeface="Arial" panose="020B0604020202020204" pitchFamily="34" charset="0"/>
              <a:buChar char="•"/>
            </a:pPr>
            <a:r>
              <a:rPr lang="en-US" sz="1200" dirty="0"/>
              <a:t>Adjustment Range: </a:t>
            </a:r>
            <a:r>
              <a:rPr lang="pl-PL" sz="1200" b="1" dirty="0"/>
              <a:t>27.1" </a:t>
            </a:r>
            <a:r>
              <a:rPr lang="en-US" sz="1200" b="1" dirty="0"/>
              <a:t>to</a:t>
            </a:r>
            <a:r>
              <a:rPr lang="pl-PL" sz="1200" b="1" dirty="0"/>
              <a:t> 41.9"</a:t>
            </a:r>
            <a:r>
              <a:rPr lang="en-US" sz="1200" b="1" dirty="0"/>
              <a:t> H</a:t>
            </a:r>
          </a:p>
          <a:p>
            <a:pPr marL="171450" indent="-171450">
              <a:buFont typeface="Arial" panose="020B0604020202020204" pitchFamily="34" charset="0"/>
              <a:buChar char="•"/>
            </a:pPr>
            <a:r>
              <a:rPr lang="en-US" sz="1200" dirty="0"/>
              <a:t>Overall Size: </a:t>
            </a:r>
            <a:r>
              <a:rPr lang="pl-PL" sz="1200" b="1" dirty="0"/>
              <a:t>28.1"</a:t>
            </a:r>
            <a:r>
              <a:rPr lang="en-US" sz="1200" b="1" dirty="0"/>
              <a:t> </a:t>
            </a:r>
            <a:r>
              <a:rPr lang="pl-PL" sz="1200" b="1" dirty="0"/>
              <a:t>W x 19.6"</a:t>
            </a:r>
            <a:r>
              <a:rPr lang="en-US" sz="1200" b="1" dirty="0"/>
              <a:t> </a:t>
            </a:r>
            <a:r>
              <a:rPr lang="pl-PL" sz="1200" b="1" dirty="0"/>
              <a:t>D x </a:t>
            </a:r>
            <a:r>
              <a:rPr lang="en-US" sz="1200" b="1" dirty="0"/>
              <a:t>(</a:t>
            </a:r>
            <a:r>
              <a:rPr lang="pl-PL" sz="1200" b="1" dirty="0"/>
              <a:t>27.1" </a:t>
            </a:r>
            <a:r>
              <a:rPr lang="en-US" sz="1200" b="1" dirty="0"/>
              <a:t>to</a:t>
            </a:r>
            <a:r>
              <a:rPr lang="pl-PL" sz="1200" b="1" dirty="0"/>
              <a:t> 41.9"</a:t>
            </a:r>
            <a:r>
              <a:rPr lang="en-US" sz="1200" b="1" dirty="0"/>
              <a:t>)</a:t>
            </a:r>
            <a:r>
              <a:rPr lang="pl-PL" sz="1200" b="1" dirty="0"/>
              <a:t> H</a:t>
            </a:r>
            <a:endParaRPr lang="en-US" sz="1200" b="1" dirty="0"/>
          </a:p>
          <a:p>
            <a:pPr marL="171450" indent="-171450">
              <a:buFont typeface="Arial" panose="020B0604020202020204" pitchFamily="34" charset="0"/>
              <a:buChar char="•"/>
            </a:pPr>
            <a:r>
              <a:rPr lang="en-US" sz="1200" dirty="0"/>
              <a:t>Weight Capacity: </a:t>
            </a:r>
            <a:r>
              <a:rPr lang="en-US" sz="1200" b="1" dirty="0"/>
              <a:t>35 lbs.</a:t>
            </a:r>
          </a:p>
          <a:p>
            <a:pPr marL="171450" indent="-171450">
              <a:buFont typeface="Arial" panose="020B0604020202020204" pitchFamily="34" charset="0"/>
              <a:buChar char="•"/>
            </a:pPr>
            <a:endParaRPr lang="en-US" sz="1200" dirty="0"/>
          </a:p>
        </p:txBody>
      </p:sp>
      <p:sp>
        <p:nvSpPr>
          <p:cNvPr id="27" name="TextBox 26"/>
          <p:cNvSpPr txBox="1"/>
          <p:nvPr/>
        </p:nvSpPr>
        <p:spPr>
          <a:xfrm>
            <a:off x="4386949" y="1148685"/>
            <a:ext cx="4757052" cy="400110"/>
          </a:xfrm>
          <a:prstGeom prst="rect">
            <a:avLst/>
          </a:prstGeom>
          <a:noFill/>
        </p:spPr>
        <p:txBody>
          <a:bodyPr wrap="square" rtlCol="0">
            <a:spAutoFit/>
          </a:bodyPr>
          <a:lstStyle/>
          <a:p>
            <a:r>
              <a:rPr lang="en-US" sz="2000" dirty="0" smtClean="0">
                <a:latin typeface="+mj-lt"/>
                <a:cs typeface="Arial" panose="020B0604020202020204" pitchFamily="34" charset="0"/>
              </a:rPr>
              <a:t>AIRLIFT® XL </a:t>
            </a:r>
            <a:r>
              <a:rPr lang="en-US" sz="2000" dirty="0">
                <a:latin typeface="+mj-lt"/>
                <a:cs typeface="Arial" panose="020B0604020202020204" pitchFamily="34" charset="0"/>
              </a:rPr>
              <a:t>Sit-Stand Mobile </a:t>
            </a:r>
            <a:r>
              <a:rPr lang="en-US" sz="2000" dirty="0" smtClean="0">
                <a:latin typeface="+mj-lt"/>
                <a:cs typeface="Arial" panose="020B0604020202020204" pitchFamily="34" charset="0"/>
              </a:rPr>
              <a:t>Desk, White</a:t>
            </a:r>
            <a:endParaRPr lang="en-US" sz="2000" dirty="0">
              <a:latin typeface="+mj-lt"/>
              <a:cs typeface="Arial" panose="020B0604020202020204" pitchFamily="34" charset="0"/>
            </a:endParaRPr>
          </a:p>
        </p:txBody>
      </p:sp>
    </p:spTree>
    <p:extLst>
      <p:ext uri="{BB962C8B-B14F-4D97-AF65-F5344CB8AC3E}">
        <p14:creationId xmlns:p14="http://schemas.microsoft.com/office/powerpoint/2010/main" val="39898973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71012" y="1903757"/>
            <a:ext cx="4884685" cy="3477875"/>
          </a:xfrm>
          <a:prstGeom prst="rect">
            <a:avLst/>
          </a:prstGeom>
        </p:spPr>
        <p:txBody>
          <a:bodyPr wrap="square">
            <a:spAutoFit/>
          </a:bodyPr>
          <a:lstStyle/>
          <a:p>
            <a:r>
              <a:rPr lang="en-US" sz="1400" dirty="0">
                <a:latin typeface="Calibri Light" panose="020F0302020204030204" pitchFamily="34" charset="0"/>
                <a:cs typeface="Arial" panose="020B0604020202020204" pitchFamily="34" charset="0"/>
              </a:rPr>
              <a:t>Features</a:t>
            </a:r>
            <a:endParaRPr lang="en-US" sz="1200" dirty="0">
              <a:latin typeface="Calibri Light" panose="020F0302020204030204" pitchFamily="34" charset="0"/>
              <a:cs typeface="Arial" panose="020B0604020202020204" pitchFamily="34" charset="0"/>
            </a:endParaRPr>
          </a:p>
          <a:p>
            <a:pPr marL="171450" indent="-171450">
              <a:buFont typeface="Arial" panose="020B0604020202020204" pitchFamily="34" charset="0"/>
              <a:buChar char="•"/>
            </a:pPr>
            <a:r>
              <a:rPr lang="en-US" sz="1200" dirty="0"/>
              <a:t>Convenient size designed for home offices, bedrooms and apartments</a:t>
            </a:r>
          </a:p>
          <a:p>
            <a:pPr marL="171450" indent="-171450">
              <a:buFont typeface="Arial" panose="020B0604020202020204" pitchFamily="34" charset="0"/>
              <a:buChar char="•"/>
            </a:pPr>
            <a:r>
              <a:rPr lang="en-US" sz="1200" dirty="0"/>
              <a:t>Touchscreen controller with 3 memory settings let multiple users store their ideal height settings easily</a:t>
            </a:r>
          </a:p>
          <a:p>
            <a:pPr marL="171450" indent="-171450">
              <a:buFont typeface="Arial" panose="020B0604020202020204" pitchFamily="34" charset="0"/>
              <a:buChar char="•"/>
            </a:pPr>
            <a:r>
              <a:rPr lang="en-US" sz="1200" dirty="0"/>
              <a:t>Dual 2.4A USB ports quickly charge iPads and power-hungry devices</a:t>
            </a:r>
          </a:p>
          <a:p>
            <a:pPr marL="171450" indent="-171450">
              <a:buFont typeface="Arial" panose="020B0604020202020204" pitchFamily="34" charset="0"/>
              <a:buChar char="•"/>
            </a:pPr>
            <a:r>
              <a:rPr lang="en-US" sz="1200" dirty="0"/>
              <a:t>Single drawer features two compartments to organize your workspace</a:t>
            </a:r>
          </a:p>
          <a:p>
            <a:pPr marL="171450" indent="-171450">
              <a:buFont typeface="Arial" panose="020B0604020202020204" pitchFamily="34" charset="0"/>
              <a:buChar char="•"/>
            </a:pPr>
            <a:r>
              <a:rPr lang="en-US" sz="1200" dirty="0"/>
              <a:t>Top is available in a variety of materials and finishes</a:t>
            </a:r>
          </a:p>
          <a:p>
            <a:pPr marL="171450" indent="-171450">
              <a:buFont typeface="Arial" panose="020B0604020202020204" pitchFamily="34" charset="0"/>
              <a:buChar char="•"/>
            </a:pPr>
            <a:r>
              <a:rPr lang="en-US" sz="1200" dirty="0"/>
              <a:t>Steel frame construction for strength and durability </a:t>
            </a:r>
          </a:p>
          <a:p>
            <a:pPr marL="171450" indent="-171450">
              <a:buFont typeface="Arial" panose="020B0604020202020204" pitchFamily="34" charset="0"/>
              <a:buChar char="•"/>
            </a:pPr>
            <a:r>
              <a:rPr lang="en-US" sz="1200" dirty="0"/>
              <a:t>Adjustable leveling feet for stability on any surface</a:t>
            </a:r>
          </a:p>
          <a:p>
            <a:pPr marL="171450" indent="-171450">
              <a:buFont typeface="Arial" panose="020B0604020202020204" pitchFamily="34" charset="0"/>
              <a:buChar char="•"/>
            </a:pPr>
            <a:r>
              <a:rPr lang="en-US" sz="1200" dirty="0"/>
              <a:t>Assembly is easy with only a few parts</a:t>
            </a:r>
          </a:p>
          <a:p>
            <a:endParaRPr lang="en-US" sz="1200" b="1" dirty="0">
              <a:cs typeface="Arial" panose="020B0604020202020204" pitchFamily="34" charset="0"/>
            </a:endParaRPr>
          </a:p>
          <a:p>
            <a:r>
              <a:rPr lang="en-US" sz="1400" dirty="0">
                <a:latin typeface="Calibri Light" panose="020F0302020204030204" pitchFamily="34" charset="0"/>
                <a:cs typeface="Arial" panose="020B0604020202020204" pitchFamily="34" charset="0"/>
              </a:rPr>
              <a:t>Specifications</a:t>
            </a:r>
            <a:endParaRPr lang="en-US" sz="1200" dirty="0">
              <a:latin typeface="Calibri Light" panose="020F0302020204030204" pitchFamily="34" charset="0"/>
              <a:cs typeface="Arial" panose="020B0604020202020204" pitchFamily="34" charset="0"/>
            </a:endParaRPr>
          </a:p>
          <a:p>
            <a:r>
              <a:rPr lang="en-US" sz="1200" dirty="0"/>
              <a:t>Top Material: </a:t>
            </a:r>
            <a:r>
              <a:rPr lang="en-US" sz="1200" b="1" dirty="0"/>
              <a:t>Tempered glass </a:t>
            </a:r>
          </a:p>
          <a:p>
            <a:r>
              <a:rPr lang="en-US" sz="1200" dirty="0"/>
              <a:t>Top Area:</a:t>
            </a:r>
            <a:r>
              <a:rPr lang="en-US" sz="1200" b="1" dirty="0"/>
              <a:t> </a:t>
            </a:r>
            <a:r>
              <a:rPr lang="en-US" sz="1200" b="1" dirty="0" smtClean="0"/>
              <a:t>47.6" </a:t>
            </a:r>
            <a:r>
              <a:rPr lang="en-US" sz="1200" b="1" dirty="0"/>
              <a:t>W x 24" D x 2.75" H</a:t>
            </a:r>
          </a:p>
          <a:p>
            <a:r>
              <a:rPr lang="en-US" sz="1200" dirty="0"/>
              <a:t>Adjustment Type: </a:t>
            </a:r>
            <a:r>
              <a:rPr lang="en-US" sz="1200" b="1" dirty="0"/>
              <a:t>Dual electric motors</a:t>
            </a:r>
          </a:p>
          <a:p>
            <a:r>
              <a:rPr lang="en-US" sz="1200" dirty="0"/>
              <a:t>Adjustment Range: </a:t>
            </a:r>
            <a:r>
              <a:rPr lang="en-US" sz="1200" b="1" dirty="0"/>
              <a:t>29" to 47" H</a:t>
            </a:r>
          </a:p>
          <a:p>
            <a:r>
              <a:rPr lang="en-US" sz="1200" dirty="0"/>
              <a:t>Overall Size: </a:t>
            </a:r>
            <a:r>
              <a:rPr lang="en-US" sz="1200" b="1" dirty="0" smtClean="0"/>
              <a:t>47.6" </a:t>
            </a:r>
            <a:r>
              <a:rPr lang="en-US" sz="1200" b="1" dirty="0"/>
              <a:t>W x 24" D (29" to 47" H)</a:t>
            </a:r>
          </a:p>
          <a:p>
            <a:r>
              <a:rPr lang="en-US" sz="1200" dirty="0"/>
              <a:t>Frame material:</a:t>
            </a:r>
            <a:r>
              <a:rPr lang="en-US" sz="1200" b="1" dirty="0"/>
              <a:t> Steel </a:t>
            </a:r>
          </a:p>
        </p:txBody>
      </p:sp>
      <p:sp>
        <p:nvSpPr>
          <p:cNvPr id="8" name="Rectangle 7"/>
          <p:cNvSpPr/>
          <p:nvPr/>
        </p:nvSpPr>
        <p:spPr>
          <a:xfrm>
            <a:off x="3973529" y="962166"/>
            <a:ext cx="5182168" cy="707886"/>
          </a:xfrm>
          <a:prstGeom prst="rect">
            <a:avLst/>
          </a:prstGeom>
        </p:spPr>
        <p:txBody>
          <a:bodyPr wrap="square">
            <a:spAutoFit/>
          </a:bodyPr>
          <a:lstStyle/>
          <a:p>
            <a:r>
              <a:rPr lang="da-DK" sz="2000" dirty="0" smtClean="0">
                <a:latin typeface="Calibri Light" panose="020F0302020204030204" pitchFamily="34" charset="0"/>
                <a:cs typeface="Arial" panose="020B0604020202020204" pitchFamily="34" charset="0"/>
              </a:rPr>
              <a:t>AIRLIFT</a:t>
            </a:r>
            <a:r>
              <a:rPr lang="en-US" sz="2000" dirty="0" smtClean="0">
                <a:latin typeface="Calibri Light" panose="020F0302020204030204" pitchFamily="34" charset="0"/>
              </a:rPr>
              <a:t>®</a:t>
            </a:r>
            <a:r>
              <a:rPr lang="da-DK" sz="2000" dirty="0" smtClean="0">
                <a:latin typeface="Calibri Light" panose="020F0302020204030204" pitchFamily="34" charset="0"/>
                <a:cs typeface="Arial" panose="020B0604020202020204" pitchFamily="34" charset="0"/>
              </a:rPr>
              <a:t> </a:t>
            </a:r>
            <a:r>
              <a:rPr lang="en-US" sz="2000" dirty="0">
                <a:latin typeface="Calibri Light" panose="020F0302020204030204" pitchFamily="34" charset="0"/>
                <a:cs typeface="Arial" panose="020B0604020202020204" pitchFamily="34" charset="0"/>
              </a:rPr>
              <a:t>Tempered Glass Electric Standing Desk with Dual USB Charger and Drawer</a:t>
            </a:r>
            <a:endParaRPr lang="da-DK" sz="2000" dirty="0">
              <a:latin typeface="Calibri Light" panose="020F0302020204030204" pitchFamily="34" charset="0"/>
              <a:cs typeface="Arial" panose="020B0604020202020204" pitchFamily="34" charset="0"/>
            </a:endParaRPr>
          </a:p>
        </p:txBody>
      </p:sp>
      <p:sp>
        <p:nvSpPr>
          <p:cNvPr id="20" name="Rectangle 19"/>
          <p:cNvSpPr/>
          <p:nvPr/>
        </p:nvSpPr>
        <p:spPr>
          <a:xfrm>
            <a:off x="5520087" y="10868"/>
            <a:ext cx="3623913" cy="523220"/>
          </a:xfrm>
          <a:prstGeom prst="rect">
            <a:avLst/>
          </a:prstGeom>
        </p:spPr>
        <p:txBody>
          <a:bodyPr wrap="square">
            <a:spAutoFit/>
          </a:bodyPr>
          <a:lstStyle/>
          <a:p>
            <a:pPr marL="0" lvl="1" algn="r"/>
            <a:r>
              <a:rPr lang="en-US" sz="1400" dirty="0">
                <a:solidFill>
                  <a:prstClr val="black"/>
                </a:solidFill>
                <a:latin typeface="Calibri Light" panose="020F0302020204030204" pitchFamily="34" charset="0"/>
                <a:cs typeface="Arial" panose="020B0604020202020204" pitchFamily="34" charset="0"/>
              </a:rPr>
              <a:t>Model: OFF65848</a:t>
            </a:r>
          </a:p>
          <a:p>
            <a:pPr marL="0" lvl="1" algn="r"/>
            <a:r>
              <a:rPr lang="en-US" sz="1400" dirty="0">
                <a:solidFill>
                  <a:prstClr val="black"/>
                </a:solidFill>
                <a:latin typeface="Calibri Light" panose="020F0302020204030204" pitchFamily="34" charset="0"/>
                <a:cs typeface="Arial" panose="020B0604020202020204" pitchFamily="34" charset="0"/>
              </a:rPr>
              <a:t>MSRP: $379.99</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158" y="0"/>
            <a:ext cx="1653540" cy="924329"/>
          </a:xfrm>
          <a:prstGeom prst="rect">
            <a:avLst/>
          </a:prstGeom>
        </p:spPr>
      </p:pic>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19602" t="10369" r="20455" b="8808"/>
          <a:stretch/>
        </p:blipFill>
        <p:spPr>
          <a:xfrm>
            <a:off x="436468" y="1176337"/>
            <a:ext cx="3175380" cy="4281495"/>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58595" y="5714711"/>
            <a:ext cx="1714934" cy="1143289"/>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158" y="5714603"/>
            <a:ext cx="1714933" cy="1143397"/>
          </a:xfrm>
          <a:prstGeom prst="rect">
            <a:avLst/>
          </a:prstGeom>
        </p:spPr>
      </p:pic>
    </p:spTree>
    <p:extLst>
      <p:ext uri="{BB962C8B-B14F-4D97-AF65-F5344CB8AC3E}">
        <p14:creationId xmlns:p14="http://schemas.microsoft.com/office/powerpoint/2010/main" val="7306873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20087" y="10868"/>
            <a:ext cx="3623913" cy="738664"/>
          </a:xfrm>
          <a:prstGeom prst="rect">
            <a:avLst/>
          </a:prstGeom>
        </p:spPr>
        <p:txBody>
          <a:bodyPr wrap="square">
            <a:spAutoFit/>
          </a:bodyPr>
          <a:lstStyle/>
          <a:p>
            <a:pPr marL="0" lvl="1" algn="r"/>
            <a:r>
              <a:rPr lang="en-US" sz="1400" dirty="0">
                <a:solidFill>
                  <a:prstClr val="black"/>
                </a:solidFill>
                <a:latin typeface="Calibri Light" panose="020F0302020204030204" pitchFamily="34" charset="0"/>
                <a:cs typeface="Arial" panose="020B0604020202020204" pitchFamily="34" charset="0"/>
              </a:rPr>
              <a:t>Model: OFF65841</a:t>
            </a:r>
          </a:p>
          <a:p>
            <a:pPr marL="0" lvl="1" algn="r"/>
            <a:r>
              <a:rPr lang="en-US" sz="1400" dirty="0">
                <a:solidFill>
                  <a:prstClr val="black"/>
                </a:solidFill>
                <a:latin typeface="Calibri Light" panose="020F0302020204030204" pitchFamily="34" charset="0"/>
                <a:cs typeface="Arial" panose="020B0604020202020204" pitchFamily="34" charset="0"/>
              </a:rPr>
              <a:t>MSRP: $179.99</a:t>
            </a:r>
          </a:p>
          <a:p>
            <a:pPr marL="0" lvl="1" algn="r"/>
            <a:endParaRPr lang="en-US" sz="1400" dirty="0">
              <a:solidFill>
                <a:prstClr val="black"/>
              </a:solidFill>
              <a:latin typeface="Calibri Light" panose="020F0302020204030204" pitchFamily="34" charset="0"/>
              <a:cs typeface="Arial" panose="020B0604020202020204" pitchFamily="34" charset="0"/>
            </a:endParaRPr>
          </a:p>
        </p:txBody>
      </p:sp>
      <p:sp>
        <p:nvSpPr>
          <p:cNvPr id="6" name="TextBox 5"/>
          <p:cNvSpPr txBox="1"/>
          <p:nvPr/>
        </p:nvSpPr>
        <p:spPr>
          <a:xfrm>
            <a:off x="3162299" y="1037702"/>
            <a:ext cx="5981701" cy="400110"/>
          </a:xfrm>
          <a:prstGeom prst="rect">
            <a:avLst/>
          </a:prstGeom>
          <a:noFill/>
        </p:spPr>
        <p:txBody>
          <a:bodyPr wrap="square" rtlCol="0">
            <a:spAutoFit/>
          </a:bodyPr>
          <a:lstStyle/>
          <a:p>
            <a:r>
              <a:rPr lang="en-US" sz="2000" dirty="0">
                <a:solidFill>
                  <a:prstClr val="black"/>
                </a:solidFill>
                <a:latin typeface="+mj-lt"/>
                <a:cs typeface="Arial" panose="020B0604020202020204" pitchFamily="34" charset="0"/>
              </a:rPr>
              <a:t>AIRLIFT® </a:t>
            </a:r>
            <a:r>
              <a:rPr lang="en-US" sz="2000" dirty="0">
                <a:latin typeface="+mj-lt"/>
              </a:rPr>
              <a:t>30 Personal </a:t>
            </a:r>
            <a:r>
              <a:rPr lang="en-US" sz="2000" dirty="0" smtClean="0">
                <a:latin typeface="+mj-lt"/>
              </a:rPr>
              <a:t>Aluminum Standing Desk Converter</a:t>
            </a:r>
            <a:endParaRPr lang="en-US" sz="2000" dirty="0">
              <a:latin typeface="+mj-lt"/>
            </a:endParaRPr>
          </a:p>
        </p:txBody>
      </p:sp>
      <p:sp>
        <p:nvSpPr>
          <p:cNvPr id="12" name="Rectangle 11"/>
          <p:cNvSpPr/>
          <p:nvPr/>
        </p:nvSpPr>
        <p:spPr>
          <a:xfrm>
            <a:off x="4662027" y="1437812"/>
            <a:ext cx="4269873" cy="4585871"/>
          </a:xfrm>
          <a:prstGeom prst="rect">
            <a:avLst/>
          </a:prstGeom>
        </p:spPr>
        <p:txBody>
          <a:bodyPr wrap="square">
            <a:spAutoFit/>
          </a:bodyPr>
          <a:lstStyle/>
          <a:p>
            <a:r>
              <a:rPr lang="en-US" sz="1400" dirty="0">
                <a:solidFill>
                  <a:prstClr val="black"/>
                </a:solidFill>
                <a:latin typeface="Calibri Light" panose="020F0302020204030204" pitchFamily="34" charset="0"/>
              </a:rPr>
              <a:t>Features</a:t>
            </a:r>
            <a:endParaRPr lang="en-US" sz="1200" dirty="0">
              <a:solidFill>
                <a:prstClr val="black"/>
              </a:solidFill>
              <a:latin typeface="Calibri Light" panose="020F0302020204030204" pitchFamily="34" charset="0"/>
            </a:endParaRPr>
          </a:p>
          <a:p>
            <a:pPr marL="171450" indent="-171450">
              <a:buFont typeface="Arial" panose="020B0604020202020204" pitchFamily="34" charset="0"/>
              <a:buChar char="•"/>
            </a:pPr>
            <a:r>
              <a:rPr lang="en-US" sz="1200" dirty="0">
                <a:solidFill>
                  <a:prstClr val="black"/>
                </a:solidFill>
              </a:rPr>
              <a:t>Turns any flat surface into an adjustable height workspace</a:t>
            </a:r>
          </a:p>
          <a:p>
            <a:pPr marL="171450" indent="-171450">
              <a:buFont typeface="Arial" panose="020B0604020202020204" pitchFamily="34" charset="0"/>
              <a:buChar char="•"/>
            </a:pPr>
            <a:r>
              <a:rPr lang="en-US" sz="1200" dirty="0">
                <a:solidFill>
                  <a:prstClr val="black"/>
                </a:solidFill>
              </a:rPr>
              <a:t>Provides 11 inches of vertical height adjustment!</a:t>
            </a:r>
          </a:p>
          <a:p>
            <a:pPr marL="171450" indent="-171450">
              <a:buFont typeface="Arial" panose="020B0604020202020204" pitchFamily="34" charset="0"/>
              <a:buChar char="•"/>
            </a:pPr>
            <a:r>
              <a:rPr lang="en-US" sz="1200" dirty="0">
                <a:solidFill>
                  <a:prstClr val="black"/>
                </a:solidFill>
              </a:rPr>
              <a:t>Compact desk top surface measures 30.7" x 20.5"; fits almost any size laptop and multiple monitor setups</a:t>
            </a:r>
          </a:p>
          <a:p>
            <a:pPr marL="171450" indent="-171450">
              <a:buFont typeface="Arial" panose="020B0604020202020204" pitchFamily="34" charset="0"/>
              <a:buChar char="•"/>
            </a:pPr>
            <a:r>
              <a:rPr lang="en-US" sz="1200" dirty="0">
                <a:solidFill>
                  <a:prstClr val="black"/>
                </a:solidFill>
              </a:rPr>
              <a:t>Retractable keyboard tray slides in and out as needed</a:t>
            </a:r>
          </a:p>
          <a:p>
            <a:pPr marL="171450" indent="-171450">
              <a:buFont typeface="Arial" panose="020B0604020202020204" pitchFamily="34" charset="0"/>
              <a:buChar char="•"/>
            </a:pPr>
            <a:r>
              <a:rPr lang="en-US" sz="1200" dirty="0">
                <a:solidFill>
                  <a:prstClr val="black"/>
                </a:solidFill>
              </a:rPr>
              <a:t>Aluminum frame keeps the desk lightweight </a:t>
            </a:r>
          </a:p>
          <a:p>
            <a:pPr marL="171450" indent="-171450">
              <a:buFont typeface="Arial" panose="020B0604020202020204" pitchFamily="34" charset="0"/>
              <a:buChar char="•"/>
            </a:pPr>
            <a:r>
              <a:rPr lang="en-US" sz="1200" dirty="0">
                <a:solidFill>
                  <a:prstClr val="black"/>
                </a:solidFill>
              </a:rPr>
              <a:t>Ergonomic design moves towards you as it rises</a:t>
            </a:r>
          </a:p>
          <a:p>
            <a:pPr marL="171450" indent="-171450">
              <a:buFont typeface="Arial" panose="020B0604020202020204" pitchFamily="34" charset="0"/>
              <a:buChar char="•"/>
            </a:pPr>
            <a:r>
              <a:rPr lang="en-US" sz="1200" dirty="0">
                <a:solidFill>
                  <a:prstClr val="black"/>
                </a:solidFill>
              </a:rPr>
              <a:t>No assembly, no buttons, no plugs; simply unpack and work</a:t>
            </a:r>
          </a:p>
          <a:p>
            <a:pPr marL="171450" indent="-171450">
              <a:buFont typeface="Arial" panose="020B0604020202020204" pitchFamily="34" charset="0"/>
              <a:buChar char="•"/>
            </a:pPr>
            <a:r>
              <a:rPr lang="en-US" sz="1200" dirty="0">
                <a:solidFill>
                  <a:prstClr val="black"/>
                </a:solidFill>
              </a:rPr>
              <a:t>Rubber padded base prevents moving when in use</a:t>
            </a:r>
          </a:p>
          <a:p>
            <a:pPr marL="171450" indent="-171450">
              <a:buFont typeface="Arial" panose="020B0604020202020204" pitchFamily="34" charset="0"/>
              <a:buChar char="•"/>
            </a:pPr>
            <a:endParaRPr lang="en-US" sz="1200" dirty="0">
              <a:solidFill>
                <a:prstClr val="black"/>
              </a:solidFill>
            </a:endParaRPr>
          </a:p>
          <a:p>
            <a:r>
              <a:rPr lang="en-US" sz="1400" dirty="0">
                <a:solidFill>
                  <a:prstClr val="black"/>
                </a:solidFill>
                <a:latin typeface="Calibri Light" panose="020F0302020204030204" pitchFamily="34" charset="0"/>
              </a:rPr>
              <a:t>Specifications</a:t>
            </a:r>
            <a:endParaRPr lang="en-US" sz="1200" dirty="0">
              <a:solidFill>
                <a:prstClr val="black"/>
              </a:solidFill>
              <a:latin typeface="Calibri Light" panose="020F0302020204030204" pitchFamily="34" charset="0"/>
            </a:endParaRPr>
          </a:p>
          <a:p>
            <a:r>
              <a:rPr lang="en-US" sz="1200" dirty="0">
                <a:solidFill>
                  <a:prstClr val="black"/>
                </a:solidFill>
              </a:rPr>
              <a:t>Top Material: </a:t>
            </a:r>
            <a:r>
              <a:rPr lang="en-US" sz="1200" b="1" dirty="0">
                <a:solidFill>
                  <a:prstClr val="black"/>
                </a:solidFill>
              </a:rPr>
              <a:t>MDF with laminate finish</a:t>
            </a:r>
          </a:p>
          <a:p>
            <a:r>
              <a:rPr lang="en-US" sz="1200" dirty="0">
                <a:solidFill>
                  <a:prstClr val="black"/>
                </a:solidFill>
              </a:rPr>
              <a:t>Height Adjustment Range: </a:t>
            </a:r>
            <a:r>
              <a:rPr lang="en-US" sz="1200" b="1" dirty="0">
                <a:solidFill>
                  <a:prstClr val="black"/>
                </a:solidFill>
              </a:rPr>
              <a:t>6.9" to 17.9"</a:t>
            </a:r>
          </a:p>
          <a:p>
            <a:r>
              <a:rPr lang="en-US" sz="1200" dirty="0">
                <a:solidFill>
                  <a:prstClr val="black"/>
                </a:solidFill>
              </a:rPr>
              <a:t>Top Area: </a:t>
            </a:r>
            <a:r>
              <a:rPr lang="en-US" sz="1200" b="1" dirty="0">
                <a:solidFill>
                  <a:prstClr val="black"/>
                </a:solidFill>
              </a:rPr>
              <a:t> 30.7" W x 20.5" D</a:t>
            </a:r>
          </a:p>
          <a:p>
            <a:r>
              <a:rPr lang="en-US" sz="1200" dirty="0">
                <a:solidFill>
                  <a:prstClr val="black"/>
                </a:solidFill>
              </a:rPr>
              <a:t>Keyboard Tray Size:</a:t>
            </a:r>
            <a:r>
              <a:rPr lang="en-US" sz="1200" b="1" dirty="0">
                <a:solidFill>
                  <a:prstClr val="black"/>
                </a:solidFill>
              </a:rPr>
              <a:t> 29.1" x 9.44" D</a:t>
            </a:r>
          </a:p>
          <a:p>
            <a:r>
              <a:rPr lang="en-US" sz="1200" dirty="0">
                <a:solidFill>
                  <a:prstClr val="black"/>
                </a:solidFill>
              </a:rPr>
              <a:t>Top Color: </a:t>
            </a:r>
            <a:r>
              <a:rPr lang="en-US" sz="1200" b="1" dirty="0">
                <a:solidFill>
                  <a:prstClr val="black"/>
                </a:solidFill>
              </a:rPr>
              <a:t>Slate Gray</a:t>
            </a:r>
          </a:p>
          <a:p>
            <a:r>
              <a:rPr lang="en-US" sz="1200" dirty="0">
                <a:solidFill>
                  <a:prstClr val="black"/>
                </a:solidFill>
              </a:rPr>
              <a:t>Frame Color:</a:t>
            </a:r>
            <a:r>
              <a:rPr lang="en-US" sz="1200" b="1" dirty="0">
                <a:solidFill>
                  <a:prstClr val="black"/>
                </a:solidFill>
              </a:rPr>
              <a:t>  Silver</a:t>
            </a:r>
          </a:p>
          <a:p>
            <a:r>
              <a:rPr lang="en-US" sz="1200" dirty="0">
                <a:solidFill>
                  <a:prstClr val="black"/>
                </a:solidFill>
              </a:rPr>
              <a:t>Frame Material: </a:t>
            </a:r>
            <a:r>
              <a:rPr lang="en-US" sz="1200" b="1" dirty="0">
                <a:solidFill>
                  <a:prstClr val="black"/>
                </a:solidFill>
              </a:rPr>
              <a:t>Aluminum</a:t>
            </a:r>
          </a:p>
          <a:p>
            <a:r>
              <a:rPr lang="en-US" sz="1200" dirty="0">
                <a:solidFill>
                  <a:prstClr val="black"/>
                </a:solidFill>
              </a:rPr>
              <a:t>Adjustment Type: </a:t>
            </a:r>
            <a:r>
              <a:rPr lang="en-US" sz="1200" b="1" dirty="0">
                <a:solidFill>
                  <a:prstClr val="black"/>
                </a:solidFill>
              </a:rPr>
              <a:t>Pneumatic</a:t>
            </a:r>
          </a:p>
          <a:p>
            <a:r>
              <a:rPr lang="en-US" sz="1200" dirty="0">
                <a:solidFill>
                  <a:prstClr val="black"/>
                </a:solidFill>
              </a:rPr>
              <a:t>Overall Size: </a:t>
            </a:r>
            <a:r>
              <a:rPr lang="en-US" sz="1200" b="1" dirty="0">
                <a:solidFill>
                  <a:prstClr val="black"/>
                </a:solidFill>
              </a:rPr>
              <a:t>30.7" x (20.5" to 27.2") x (6.9" to 17.9")</a:t>
            </a:r>
          </a:p>
          <a:p>
            <a:r>
              <a:rPr lang="en-US" sz="1200" dirty="0">
                <a:solidFill>
                  <a:prstClr val="black"/>
                </a:solidFill>
              </a:rPr>
              <a:t>Base Size: </a:t>
            </a:r>
            <a:r>
              <a:rPr lang="en-US" sz="1200" b="1" dirty="0">
                <a:solidFill>
                  <a:prstClr val="black"/>
                </a:solidFill>
              </a:rPr>
              <a:t>18" x 19"</a:t>
            </a:r>
          </a:p>
          <a:p>
            <a:r>
              <a:rPr lang="en-US" sz="1200" dirty="0">
                <a:solidFill>
                  <a:prstClr val="black"/>
                </a:solidFill>
              </a:rPr>
              <a:t>Weight:</a:t>
            </a:r>
            <a:r>
              <a:rPr lang="en-US" sz="1200" b="1" dirty="0">
                <a:solidFill>
                  <a:prstClr val="black"/>
                </a:solidFill>
              </a:rPr>
              <a:t> 48.4 lbs.</a:t>
            </a:r>
          </a:p>
          <a:p>
            <a:pPr marL="171450" indent="-171450">
              <a:buFont typeface="Arial" panose="020B0604020202020204" pitchFamily="34" charset="0"/>
              <a:buChar char="•"/>
            </a:pPr>
            <a:endParaRPr lang="en-US" sz="1200" dirty="0">
              <a:solidFill>
                <a:prstClr val="black"/>
              </a:solidFill>
            </a:endParaRP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019507" y="5546853"/>
            <a:ext cx="1389070" cy="1263560"/>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580367" y="5551425"/>
            <a:ext cx="1374967" cy="1263559"/>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11737" y="5546853"/>
            <a:ext cx="1304457" cy="1263560"/>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158" y="0"/>
            <a:ext cx="1653540" cy="924329"/>
          </a:xfrm>
          <a:prstGeom prst="rect">
            <a:avLst/>
          </a:prstGeom>
        </p:spPr>
      </p:pic>
      <p:pic>
        <p:nvPicPr>
          <p:cNvPr id="2" name="Picture 1"/>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10000" b="90000" l="7333" r="90000">
                        <a14:foregroundMark x1="67939" y1="46970" x2="63636" y2="52788"/>
                      </a14:backgroundRemoval>
                    </a14:imgEffect>
                  </a14:imgLayer>
                </a14:imgProps>
              </a:ext>
              <a:ext uri="{28A0092B-C50C-407E-A947-70E740481C1C}">
                <a14:useLocalDpi xmlns:a14="http://schemas.microsoft.com/office/drawing/2010/main" val="0"/>
              </a:ext>
            </a:extLst>
          </a:blip>
          <a:srcRect l="7222" t="19583" r="10694" b="19722"/>
          <a:stretch/>
        </p:blipFill>
        <p:spPr>
          <a:xfrm>
            <a:off x="144535" y="1990687"/>
            <a:ext cx="4264042" cy="3152938"/>
          </a:xfrm>
          <a:prstGeom prst="rect">
            <a:avLst/>
          </a:prstGeom>
        </p:spPr>
      </p:pic>
    </p:spTree>
    <p:extLst>
      <p:ext uri="{BB962C8B-B14F-4D97-AF65-F5344CB8AC3E}">
        <p14:creationId xmlns:p14="http://schemas.microsoft.com/office/powerpoint/2010/main" val="6390886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20087" y="10868"/>
            <a:ext cx="3623913" cy="523220"/>
          </a:xfrm>
          <a:prstGeom prst="rect">
            <a:avLst/>
          </a:prstGeom>
        </p:spPr>
        <p:txBody>
          <a:bodyPr wrap="square">
            <a:spAutoFit/>
          </a:bodyPr>
          <a:lstStyle/>
          <a:p>
            <a:pPr marL="0" lvl="1" algn="r"/>
            <a:r>
              <a:rPr lang="en-US" sz="1400" dirty="0">
                <a:solidFill>
                  <a:prstClr val="black"/>
                </a:solidFill>
                <a:latin typeface="Calibri Light" panose="020F0302020204030204" pitchFamily="34" charset="0"/>
                <a:cs typeface="Arial" panose="020B0604020202020204" pitchFamily="34" charset="0"/>
              </a:rPr>
              <a:t>Model</a:t>
            </a:r>
            <a:r>
              <a:rPr lang="en-US" sz="1400" dirty="0" smtClean="0">
                <a:solidFill>
                  <a:prstClr val="black"/>
                </a:solidFill>
                <a:latin typeface="Calibri Light" panose="020F0302020204030204" pitchFamily="34" charset="0"/>
                <a:cs typeface="Arial" panose="020B0604020202020204" pitchFamily="34" charset="0"/>
              </a:rPr>
              <a:t>: OFF65864  </a:t>
            </a:r>
            <a:endParaRPr lang="en-US" sz="1400" dirty="0">
              <a:solidFill>
                <a:prstClr val="black"/>
              </a:solidFill>
              <a:latin typeface="Calibri Light" panose="020F0302020204030204" pitchFamily="34" charset="0"/>
              <a:cs typeface="Arial" panose="020B0604020202020204" pitchFamily="34" charset="0"/>
            </a:endParaRPr>
          </a:p>
          <a:p>
            <a:pPr marL="0" lvl="1" algn="r"/>
            <a:r>
              <a:rPr lang="en-US" sz="1400" dirty="0">
                <a:solidFill>
                  <a:prstClr val="black"/>
                </a:solidFill>
                <a:latin typeface="Calibri Light" panose="020F0302020204030204" pitchFamily="34" charset="0"/>
                <a:cs typeface="Arial" panose="020B0604020202020204" pitchFamily="34" charset="0"/>
              </a:rPr>
              <a:t>MSRP: $149.99</a:t>
            </a:r>
          </a:p>
        </p:txBody>
      </p:sp>
      <p:sp>
        <p:nvSpPr>
          <p:cNvPr id="12" name="Rectangle 11"/>
          <p:cNvSpPr/>
          <p:nvPr/>
        </p:nvSpPr>
        <p:spPr>
          <a:xfrm>
            <a:off x="4657783" y="1437812"/>
            <a:ext cx="4269873" cy="3293209"/>
          </a:xfrm>
          <a:prstGeom prst="rect">
            <a:avLst/>
          </a:prstGeom>
        </p:spPr>
        <p:txBody>
          <a:bodyPr wrap="square">
            <a:spAutoFit/>
          </a:bodyPr>
          <a:lstStyle/>
          <a:p>
            <a:r>
              <a:rPr lang="en-US" sz="1400" dirty="0">
                <a:solidFill>
                  <a:prstClr val="black"/>
                </a:solidFill>
                <a:latin typeface="Calibri Light" panose="020F0302020204030204" pitchFamily="34" charset="0"/>
              </a:rPr>
              <a:t>Features</a:t>
            </a:r>
            <a:endParaRPr lang="en-US" sz="1200" dirty="0">
              <a:solidFill>
                <a:prstClr val="black"/>
              </a:solidFill>
              <a:latin typeface="Calibri Light" panose="020F0302020204030204" pitchFamily="34" charset="0"/>
            </a:endParaRPr>
          </a:p>
          <a:p>
            <a:pPr marL="171450" indent="-171450">
              <a:buFont typeface="Arial" panose="020B0604020202020204" pitchFamily="34" charset="0"/>
              <a:buChar char="•"/>
            </a:pPr>
            <a:r>
              <a:rPr lang="en-US" sz="1200" dirty="0">
                <a:solidFill>
                  <a:prstClr val="black"/>
                </a:solidFill>
              </a:rPr>
              <a:t>Turns any flat surface into an adjustable height workspace</a:t>
            </a:r>
          </a:p>
          <a:p>
            <a:pPr marL="171450" indent="-171450">
              <a:buFont typeface="Arial" panose="020B0604020202020204" pitchFamily="34" charset="0"/>
              <a:buChar char="•"/>
            </a:pPr>
            <a:r>
              <a:rPr lang="en-US" sz="1200" dirty="0">
                <a:solidFill>
                  <a:prstClr val="black"/>
                </a:solidFill>
              </a:rPr>
              <a:t>Compact desk top surface measures 25.2" x 17.9"; fits almost any size laptop and multiple monitor setups</a:t>
            </a:r>
          </a:p>
          <a:p>
            <a:pPr marL="171450" indent="-171450">
              <a:buFont typeface="Arial" panose="020B0604020202020204" pitchFamily="34" charset="0"/>
              <a:buChar char="•"/>
            </a:pPr>
            <a:r>
              <a:rPr lang="en-US" sz="1200" dirty="0" smtClean="0">
                <a:solidFill>
                  <a:prstClr val="black"/>
                </a:solidFill>
              </a:rPr>
              <a:t>Steel frame provides stability and durability</a:t>
            </a:r>
            <a:endParaRPr lang="en-US" sz="1200" dirty="0">
              <a:solidFill>
                <a:prstClr val="black"/>
              </a:solidFill>
            </a:endParaRPr>
          </a:p>
          <a:p>
            <a:pPr marL="171450" indent="-171450">
              <a:buFont typeface="Arial" panose="020B0604020202020204" pitchFamily="34" charset="0"/>
              <a:buChar char="•"/>
            </a:pPr>
            <a:r>
              <a:rPr lang="en-US" sz="1200" dirty="0">
                <a:solidFill>
                  <a:prstClr val="black"/>
                </a:solidFill>
              </a:rPr>
              <a:t>No assembly, no buttons, no plugs; simply unpack and work</a:t>
            </a:r>
          </a:p>
          <a:p>
            <a:pPr marL="171450" indent="-171450">
              <a:buFont typeface="Arial" panose="020B0604020202020204" pitchFamily="34" charset="0"/>
              <a:buChar char="•"/>
            </a:pPr>
            <a:r>
              <a:rPr lang="en-US" sz="1200" dirty="0">
                <a:solidFill>
                  <a:prstClr val="black"/>
                </a:solidFill>
              </a:rPr>
              <a:t>Rubber padded base prevents moving when in use</a:t>
            </a:r>
          </a:p>
          <a:p>
            <a:pPr marL="171450" indent="-171450">
              <a:buFont typeface="Arial" panose="020B0604020202020204" pitchFamily="34" charset="0"/>
              <a:buChar char="•"/>
            </a:pPr>
            <a:endParaRPr lang="en-US" sz="1200" dirty="0">
              <a:solidFill>
                <a:prstClr val="black"/>
              </a:solidFill>
            </a:endParaRPr>
          </a:p>
          <a:p>
            <a:pPr marL="171450" indent="-171450">
              <a:buFont typeface="Arial" panose="020B0604020202020204" pitchFamily="34" charset="0"/>
              <a:buChar char="•"/>
            </a:pPr>
            <a:endParaRPr lang="en-US" sz="1200" dirty="0">
              <a:solidFill>
                <a:prstClr val="black"/>
              </a:solidFill>
            </a:endParaRPr>
          </a:p>
          <a:p>
            <a:r>
              <a:rPr lang="en-US" sz="1400" dirty="0">
                <a:solidFill>
                  <a:prstClr val="black"/>
                </a:solidFill>
                <a:latin typeface="Calibri Light" panose="020F0302020204030204" pitchFamily="34" charset="0"/>
              </a:rPr>
              <a:t>Specifications</a:t>
            </a:r>
            <a:endParaRPr lang="en-US" sz="1200" dirty="0">
              <a:solidFill>
                <a:prstClr val="black"/>
              </a:solidFill>
              <a:latin typeface="Calibri Light" panose="020F0302020204030204" pitchFamily="34" charset="0"/>
            </a:endParaRPr>
          </a:p>
          <a:p>
            <a:r>
              <a:rPr lang="en-US" sz="1200" dirty="0">
                <a:solidFill>
                  <a:prstClr val="black"/>
                </a:solidFill>
              </a:rPr>
              <a:t>Top Material: </a:t>
            </a:r>
            <a:r>
              <a:rPr lang="en-US" sz="1200" b="1" dirty="0">
                <a:solidFill>
                  <a:prstClr val="black"/>
                </a:solidFill>
              </a:rPr>
              <a:t>MDF with laminate finish</a:t>
            </a:r>
          </a:p>
          <a:p>
            <a:r>
              <a:rPr lang="en-US" sz="1200" dirty="0">
                <a:solidFill>
                  <a:prstClr val="black"/>
                </a:solidFill>
              </a:rPr>
              <a:t>Top Area: </a:t>
            </a:r>
            <a:r>
              <a:rPr lang="en-US" sz="1200" b="1" dirty="0">
                <a:solidFill>
                  <a:prstClr val="black"/>
                </a:solidFill>
              </a:rPr>
              <a:t>25.2" x 17.9"</a:t>
            </a:r>
          </a:p>
          <a:p>
            <a:r>
              <a:rPr lang="en-US" sz="1200" dirty="0">
                <a:solidFill>
                  <a:prstClr val="black"/>
                </a:solidFill>
              </a:rPr>
              <a:t>Keyboard Tray Size: </a:t>
            </a:r>
            <a:r>
              <a:rPr lang="en-US" sz="1200" b="1" dirty="0">
                <a:solidFill>
                  <a:prstClr val="black"/>
                </a:solidFill>
              </a:rPr>
              <a:t>25.2" x 10.6"</a:t>
            </a:r>
          </a:p>
          <a:p>
            <a:r>
              <a:rPr lang="en-US" sz="1200" dirty="0">
                <a:solidFill>
                  <a:prstClr val="black"/>
                </a:solidFill>
              </a:rPr>
              <a:t>Top Color: </a:t>
            </a:r>
            <a:r>
              <a:rPr lang="en-US" sz="1200" b="1" dirty="0">
                <a:solidFill>
                  <a:prstClr val="black"/>
                </a:solidFill>
              </a:rPr>
              <a:t>Black</a:t>
            </a:r>
          </a:p>
          <a:p>
            <a:r>
              <a:rPr lang="en-US" sz="1200" dirty="0">
                <a:solidFill>
                  <a:prstClr val="black"/>
                </a:solidFill>
              </a:rPr>
              <a:t>Frame Color:</a:t>
            </a:r>
            <a:r>
              <a:rPr lang="en-US" sz="1200" b="1" dirty="0">
                <a:solidFill>
                  <a:prstClr val="black"/>
                </a:solidFill>
              </a:rPr>
              <a:t>  Black</a:t>
            </a:r>
          </a:p>
          <a:p>
            <a:r>
              <a:rPr lang="en-US" sz="1200" dirty="0">
                <a:solidFill>
                  <a:prstClr val="black"/>
                </a:solidFill>
              </a:rPr>
              <a:t>Frame Material: </a:t>
            </a:r>
            <a:r>
              <a:rPr lang="en-US" sz="1200" b="1" dirty="0">
                <a:solidFill>
                  <a:prstClr val="black"/>
                </a:solidFill>
              </a:rPr>
              <a:t>Steel</a:t>
            </a:r>
          </a:p>
          <a:p>
            <a:r>
              <a:rPr lang="en-US" sz="1200" dirty="0">
                <a:solidFill>
                  <a:prstClr val="black"/>
                </a:solidFill>
              </a:rPr>
              <a:t>Adjustment Type: </a:t>
            </a:r>
            <a:r>
              <a:rPr lang="en-US" sz="1200" b="1" dirty="0">
                <a:solidFill>
                  <a:prstClr val="black"/>
                </a:solidFill>
              </a:rPr>
              <a:t>Pneumatic</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158" y="0"/>
            <a:ext cx="1653540" cy="924329"/>
          </a:xfrm>
          <a:prstGeom prst="rect">
            <a:avLst/>
          </a:prstGeom>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25639" t="8674" r="31889" b="20390"/>
          <a:stretch/>
        </p:blipFill>
        <p:spPr>
          <a:xfrm>
            <a:off x="161924" y="1599026"/>
            <a:ext cx="3914776" cy="4359933"/>
          </a:xfrm>
          <a:prstGeom prst="rect">
            <a:avLst/>
          </a:prstGeom>
        </p:spPr>
      </p:pic>
      <p:sp>
        <p:nvSpPr>
          <p:cNvPr id="14" name="TextBox 13"/>
          <p:cNvSpPr txBox="1"/>
          <p:nvPr/>
        </p:nvSpPr>
        <p:spPr>
          <a:xfrm>
            <a:off x="4076700" y="1037702"/>
            <a:ext cx="5067300" cy="400110"/>
          </a:xfrm>
          <a:prstGeom prst="rect">
            <a:avLst/>
          </a:prstGeom>
          <a:noFill/>
        </p:spPr>
        <p:txBody>
          <a:bodyPr wrap="square" rtlCol="0">
            <a:spAutoFit/>
          </a:bodyPr>
          <a:lstStyle/>
          <a:p>
            <a:r>
              <a:rPr lang="en-US" sz="2000" dirty="0">
                <a:solidFill>
                  <a:prstClr val="black"/>
                </a:solidFill>
                <a:latin typeface="+mj-lt"/>
                <a:cs typeface="Arial" panose="020B0604020202020204" pitchFamily="34" charset="0"/>
              </a:rPr>
              <a:t>AIRLIFT® 25 Personal Standing Desk Converter</a:t>
            </a:r>
          </a:p>
        </p:txBody>
      </p:sp>
    </p:spTree>
    <p:extLst>
      <p:ext uri="{BB962C8B-B14F-4D97-AF65-F5344CB8AC3E}">
        <p14:creationId xmlns:p14="http://schemas.microsoft.com/office/powerpoint/2010/main" val="2839799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4709652" y="1742798"/>
            <a:ext cx="4269873" cy="4955203"/>
          </a:xfrm>
          <a:prstGeom prst="rect">
            <a:avLst/>
          </a:prstGeom>
        </p:spPr>
        <p:txBody>
          <a:bodyPr wrap="square">
            <a:spAutoFit/>
          </a:bodyPr>
          <a:lstStyle/>
          <a:p>
            <a:r>
              <a:rPr lang="en-US" sz="1400" dirty="0">
                <a:solidFill>
                  <a:prstClr val="black"/>
                </a:solidFill>
                <a:latin typeface="Calibri Light" panose="020F0302020204030204"/>
              </a:rPr>
              <a:t>Features</a:t>
            </a:r>
            <a:endParaRPr lang="en-US" sz="1200" dirty="0">
              <a:solidFill>
                <a:prstClr val="black"/>
              </a:solidFill>
              <a:latin typeface="Calibri Light" panose="020F0302020204030204"/>
            </a:endParaRPr>
          </a:p>
          <a:p>
            <a:pPr marL="171450" indent="-171450">
              <a:buFont typeface="Arial" panose="020B0604020202020204" pitchFamily="34" charset="0"/>
              <a:buChar char="•"/>
            </a:pPr>
            <a:r>
              <a:rPr lang="en-US" sz="1200" dirty="0">
                <a:solidFill>
                  <a:prstClr val="black"/>
                </a:solidFill>
              </a:rPr>
              <a:t>Turns any flat surface into an adjustable height workspace</a:t>
            </a:r>
          </a:p>
          <a:p>
            <a:pPr marL="171450" indent="-171450">
              <a:buFont typeface="Arial" panose="020B0604020202020204" pitchFamily="34" charset="0"/>
              <a:buChar char="•"/>
            </a:pPr>
            <a:r>
              <a:rPr lang="en-US" sz="1200" dirty="0">
                <a:solidFill>
                  <a:prstClr val="black"/>
                </a:solidFill>
              </a:rPr>
              <a:t>Pneumatic and spring system lifts up to 33 lbs. smoothly</a:t>
            </a:r>
          </a:p>
          <a:p>
            <a:pPr marL="171450" indent="-171450">
              <a:buFont typeface="Arial" panose="020B0604020202020204" pitchFamily="34" charset="0"/>
              <a:buChar char="•"/>
            </a:pPr>
            <a:r>
              <a:rPr lang="en-US" sz="1200" dirty="0">
                <a:solidFill>
                  <a:prstClr val="black"/>
                </a:solidFill>
              </a:rPr>
              <a:t>Provides nearly 13.8 inches of vertical height adjustment!</a:t>
            </a:r>
          </a:p>
          <a:p>
            <a:pPr marL="171450" indent="-171450">
              <a:buFont typeface="Arial" panose="020B0604020202020204" pitchFamily="34" charset="0"/>
              <a:buChar char="•"/>
            </a:pPr>
            <a:r>
              <a:rPr lang="en-US" sz="1200" dirty="0">
                <a:solidFill>
                  <a:prstClr val="black"/>
                </a:solidFill>
              </a:rPr>
              <a:t>Generous desk top surface measures 35.43" x 23.23"; fits almost any size laptop and multiple monitor setups</a:t>
            </a:r>
          </a:p>
          <a:p>
            <a:pPr marL="171450" indent="-171450">
              <a:buFont typeface="Arial" panose="020B0604020202020204" pitchFamily="34" charset="0"/>
              <a:buChar char="•"/>
            </a:pPr>
            <a:r>
              <a:rPr lang="en-US" sz="1200" dirty="0">
                <a:solidFill>
                  <a:prstClr val="black"/>
                </a:solidFill>
              </a:rPr>
              <a:t>Conveniently store tablets and cell phones in the desk top slot for easy access and use as a second screen </a:t>
            </a:r>
          </a:p>
          <a:p>
            <a:pPr marL="171450" indent="-171450">
              <a:buFont typeface="Arial" panose="020B0604020202020204" pitchFamily="34" charset="0"/>
              <a:buChar char="•"/>
            </a:pPr>
            <a:r>
              <a:rPr lang="en-US" sz="1200" dirty="0">
                <a:solidFill>
                  <a:prstClr val="black"/>
                </a:solidFill>
              </a:rPr>
              <a:t>Self contained design saves space by adjusting height vertically</a:t>
            </a:r>
          </a:p>
          <a:p>
            <a:pPr marL="171450" indent="-171450">
              <a:buFont typeface="Arial" panose="020B0604020202020204" pitchFamily="34" charset="0"/>
              <a:buChar char="•"/>
            </a:pPr>
            <a:r>
              <a:rPr lang="en-US" sz="1200" dirty="0">
                <a:solidFill>
                  <a:prstClr val="black"/>
                </a:solidFill>
              </a:rPr>
              <a:t>Ergonomically beveled edges provide a comfortable resting place for the heel of your hand</a:t>
            </a:r>
          </a:p>
          <a:p>
            <a:pPr marL="171450" indent="-171450">
              <a:buFont typeface="Arial" panose="020B0604020202020204" pitchFamily="34" charset="0"/>
              <a:buChar char="•"/>
            </a:pPr>
            <a:r>
              <a:rPr lang="en-US" sz="1200" dirty="0">
                <a:solidFill>
                  <a:prstClr val="black"/>
                </a:solidFill>
              </a:rPr>
              <a:t>Removable keyboard tray adjusts with desk top</a:t>
            </a:r>
          </a:p>
          <a:p>
            <a:pPr marL="171450" indent="-171450">
              <a:buFont typeface="Arial" panose="020B0604020202020204" pitchFamily="34" charset="0"/>
              <a:buChar char="•"/>
            </a:pPr>
            <a:r>
              <a:rPr lang="en-US" sz="1200" dirty="0">
                <a:solidFill>
                  <a:prstClr val="black"/>
                </a:solidFill>
              </a:rPr>
              <a:t>No assembly, no buttons, no plugs; simply unpack and work</a:t>
            </a:r>
          </a:p>
          <a:p>
            <a:pPr marL="171450" indent="-171450">
              <a:buFont typeface="Arial" panose="020B0604020202020204" pitchFamily="34" charset="0"/>
              <a:buChar char="•"/>
            </a:pPr>
            <a:endParaRPr lang="en-US" sz="1200" dirty="0">
              <a:solidFill>
                <a:prstClr val="black"/>
              </a:solidFill>
            </a:endParaRPr>
          </a:p>
          <a:p>
            <a:r>
              <a:rPr lang="en-US" sz="1400" dirty="0">
                <a:solidFill>
                  <a:prstClr val="black"/>
                </a:solidFill>
                <a:latin typeface="Calibri Light" panose="020F0302020204030204"/>
              </a:rPr>
              <a:t>Specifications</a:t>
            </a:r>
            <a:endParaRPr lang="en-US" sz="1200" dirty="0">
              <a:solidFill>
                <a:prstClr val="black"/>
              </a:solidFill>
              <a:latin typeface="Calibri Light" panose="020F0302020204030204"/>
            </a:endParaRPr>
          </a:p>
          <a:p>
            <a:pPr marL="171450" indent="-171450">
              <a:buFont typeface="Arial" panose="020B0604020202020204" pitchFamily="34" charset="0"/>
              <a:buChar char="•"/>
            </a:pPr>
            <a:r>
              <a:rPr lang="en-US" sz="1200" dirty="0">
                <a:solidFill>
                  <a:prstClr val="black"/>
                </a:solidFill>
              </a:rPr>
              <a:t>Top Material: </a:t>
            </a:r>
            <a:r>
              <a:rPr lang="en-US" sz="1200" b="1" dirty="0" smtClean="0"/>
              <a:t>MDF with </a:t>
            </a:r>
            <a:r>
              <a:rPr lang="en-US" sz="1200" b="1" dirty="0"/>
              <a:t>laminate finish</a:t>
            </a:r>
            <a:endParaRPr lang="en-US" sz="1200" b="1" dirty="0">
              <a:solidFill>
                <a:prstClr val="black"/>
              </a:solidFill>
            </a:endParaRPr>
          </a:p>
          <a:p>
            <a:pPr marL="171450" indent="-171450">
              <a:buFont typeface="Arial" panose="020B0604020202020204" pitchFamily="34" charset="0"/>
              <a:buChar char="•"/>
            </a:pPr>
            <a:r>
              <a:rPr lang="en-US" sz="1200" dirty="0">
                <a:solidFill>
                  <a:prstClr val="black"/>
                </a:solidFill>
              </a:rPr>
              <a:t>Top Area: </a:t>
            </a:r>
            <a:r>
              <a:rPr lang="en-US" sz="1200" b="1" dirty="0">
                <a:solidFill>
                  <a:prstClr val="black"/>
                </a:solidFill>
              </a:rPr>
              <a:t> 35.43" x 23.23" x 0.59" thick</a:t>
            </a:r>
          </a:p>
          <a:p>
            <a:pPr marL="171450" indent="-171450">
              <a:buFont typeface="Arial" panose="020B0604020202020204" pitchFamily="34" charset="0"/>
              <a:buChar char="•"/>
            </a:pPr>
            <a:r>
              <a:rPr lang="en-US" sz="1200" dirty="0">
                <a:solidFill>
                  <a:prstClr val="black"/>
                </a:solidFill>
              </a:rPr>
              <a:t>Top Color: </a:t>
            </a:r>
            <a:r>
              <a:rPr lang="en-US" sz="1200" b="1" dirty="0" smtClean="0">
                <a:solidFill>
                  <a:prstClr val="black"/>
                </a:solidFill>
              </a:rPr>
              <a:t>Walnut</a:t>
            </a:r>
            <a:endParaRPr lang="en-US" sz="1200" b="1" dirty="0">
              <a:solidFill>
                <a:prstClr val="black"/>
              </a:solidFill>
            </a:endParaRPr>
          </a:p>
          <a:p>
            <a:pPr marL="171450" indent="-171450">
              <a:buFont typeface="Arial" panose="020B0604020202020204" pitchFamily="34" charset="0"/>
              <a:buChar char="•"/>
            </a:pPr>
            <a:r>
              <a:rPr lang="en-US" sz="1200" dirty="0">
                <a:solidFill>
                  <a:prstClr val="black"/>
                </a:solidFill>
              </a:rPr>
              <a:t>Frame Color:</a:t>
            </a:r>
            <a:r>
              <a:rPr lang="en-US" sz="1200" b="1" dirty="0">
                <a:solidFill>
                  <a:prstClr val="black"/>
                </a:solidFill>
              </a:rPr>
              <a:t>  Black</a:t>
            </a:r>
          </a:p>
          <a:p>
            <a:pPr marL="171450" indent="-171450">
              <a:buFont typeface="Arial" panose="020B0604020202020204" pitchFamily="34" charset="0"/>
              <a:buChar char="•"/>
            </a:pPr>
            <a:r>
              <a:rPr lang="en-US" sz="1200" dirty="0">
                <a:solidFill>
                  <a:prstClr val="black"/>
                </a:solidFill>
              </a:rPr>
              <a:t>Adjustment Type: </a:t>
            </a:r>
            <a:r>
              <a:rPr lang="en-US" sz="1200" b="1" dirty="0">
                <a:solidFill>
                  <a:prstClr val="black"/>
                </a:solidFill>
              </a:rPr>
              <a:t>Pneumatic</a:t>
            </a:r>
          </a:p>
          <a:p>
            <a:pPr marL="171450" indent="-171450">
              <a:buFont typeface="Arial" panose="020B0604020202020204" pitchFamily="34" charset="0"/>
              <a:buChar char="•"/>
            </a:pPr>
            <a:r>
              <a:rPr lang="en-US" sz="1200" dirty="0">
                <a:solidFill>
                  <a:prstClr val="black"/>
                </a:solidFill>
              </a:rPr>
              <a:t>Adjustment Range: </a:t>
            </a:r>
            <a:r>
              <a:rPr lang="en-US" sz="1200" b="1" dirty="0">
                <a:solidFill>
                  <a:prstClr val="black"/>
                </a:solidFill>
              </a:rPr>
              <a:t> 5.9" to 19.7"</a:t>
            </a:r>
          </a:p>
          <a:p>
            <a:pPr marL="171450" indent="-171450">
              <a:buFont typeface="Arial" panose="020B0604020202020204" pitchFamily="34" charset="0"/>
              <a:buChar char="•"/>
            </a:pPr>
            <a:r>
              <a:rPr lang="en-US" sz="1200" dirty="0">
                <a:solidFill>
                  <a:prstClr val="black"/>
                </a:solidFill>
              </a:rPr>
              <a:t>Overall Size: </a:t>
            </a:r>
            <a:r>
              <a:rPr lang="en-US" sz="1200" b="1" dirty="0">
                <a:solidFill>
                  <a:prstClr val="black"/>
                </a:solidFill>
              </a:rPr>
              <a:t>35.43" W x 23.23' D x (5.9" to 19.7") H</a:t>
            </a:r>
          </a:p>
          <a:p>
            <a:pPr marL="171450" indent="-171450">
              <a:buFont typeface="Arial" panose="020B0604020202020204" pitchFamily="34" charset="0"/>
              <a:buChar char="•"/>
            </a:pPr>
            <a:r>
              <a:rPr lang="en-US" sz="1200" dirty="0">
                <a:solidFill>
                  <a:prstClr val="black"/>
                </a:solidFill>
              </a:rPr>
              <a:t>Weight Capacity: </a:t>
            </a:r>
            <a:r>
              <a:rPr lang="en-US" sz="1200" b="1" dirty="0">
                <a:solidFill>
                  <a:prstClr val="black"/>
                </a:solidFill>
              </a:rPr>
              <a:t>33 lbs.</a:t>
            </a:r>
          </a:p>
          <a:p>
            <a:pPr marL="171450" indent="-171450">
              <a:buFont typeface="Arial" panose="020B0604020202020204" pitchFamily="34" charset="0"/>
              <a:buChar char="•"/>
            </a:pPr>
            <a:r>
              <a:rPr lang="en-US" sz="1200" dirty="0">
                <a:solidFill>
                  <a:prstClr val="black"/>
                </a:solidFill>
              </a:rPr>
              <a:t>Weight:</a:t>
            </a:r>
            <a:r>
              <a:rPr lang="en-US" sz="1200" b="1" dirty="0">
                <a:solidFill>
                  <a:prstClr val="black"/>
                </a:solidFill>
              </a:rPr>
              <a:t> 52.3 lbs.</a:t>
            </a:r>
          </a:p>
          <a:p>
            <a:pPr marL="171450" indent="-171450">
              <a:buFont typeface="Arial" panose="020B0604020202020204" pitchFamily="34" charset="0"/>
              <a:buChar char="•"/>
            </a:pPr>
            <a:endParaRPr lang="en-US" sz="1200" dirty="0">
              <a:solidFill>
                <a:prstClr val="black"/>
              </a:solidFill>
            </a:endParaRPr>
          </a:p>
        </p:txBody>
      </p:sp>
      <p:sp>
        <p:nvSpPr>
          <p:cNvPr id="8" name="Rectangle 7"/>
          <p:cNvSpPr/>
          <p:nvPr/>
        </p:nvSpPr>
        <p:spPr>
          <a:xfrm>
            <a:off x="6796988" y="0"/>
            <a:ext cx="2347012" cy="523220"/>
          </a:xfrm>
          <a:prstGeom prst="rect">
            <a:avLst/>
          </a:prstGeom>
        </p:spPr>
        <p:txBody>
          <a:bodyPr wrap="square">
            <a:spAutoFit/>
          </a:bodyPr>
          <a:lstStyle/>
          <a:p>
            <a:pPr marL="0" lvl="1" algn="r"/>
            <a:r>
              <a:rPr lang="en-US" sz="1400" dirty="0">
                <a:solidFill>
                  <a:prstClr val="black"/>
                </a:solidFill>
                <a:latin typeface="Calibri Light" panose="020F0302020204030204"/>
                <a:cs typeface="Arial" panose="020B0604020202020204" pitchFamily="34" charset="0"/>
              </a:rPr>
              <a:t>Model: OFF65840</a:t>
            </a:r>
          </a:p>
          <a:p>
            <a:pPr marL="0" lvl="1" algn="r"/>
            <a:r>
              <a:rPr lang="en-US" sz="1400" dirty="0">
                <a:solidFill>
                  <a:prstClr val="black"/>
                </a:solidFill>
                <a:latin typeface="Calibri Light" panose="020F0302020204030204"/>
                <a:cs typeface="Arial" panose="020B0604020202020204" pitchFamily="34" charset="0"/>
              </a:rPr>
              <a:t>MSRP: $179.99</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158" y="0"/>
            <a:ext cx="1653540" cy="924329"/>
          </a:xfrm>
          <a:prstGeom prst="rect">
            <a:avLst/>
          </a:prstGeom>
        </p:spPr>
      </p:pic>
      <p:sp>
        <p:nvSpPr>
          <p:cNvPr id="13" name="TextBox 12"/>
          <p:cNvSpPr txBox="1"/>
          <p:nvPr/>
        </p:nvSpPr>
        <p:spPr>
          <a:xfrm>
            <a:off x="3524250" y="1325873"/>
            <a:ext cx="5619751" cy="400110"/>
          </a:xfrm>
          <a:prstGeom prst="rect">
            <a:avLst/>
          </a:prstGeom>
          <a:noFill/>
        </p:spPr>
        <p:txBody>
          <a:bodyPr wrap="square" rtlCol="0">
            <a:spAutoFit/>
          </a:bodyPr>
          <a:lstStyle/>
          <a:p>
            <a:r>
              <a:rPr lang="en-US" sz="2000" dirty="0">
                <a:solidFill>
                  <a:prstClr val="black"/>
                </a:solidFill>
                <a:latin typeface="Calibri Light" panose="020F0302020204030204"/>
                <a:cs typeface="Arial" panose="020B0604020202020204" pitchFamily="34" charset="0"/>
              </a:rPr>
              <a:t>AIRLIFT® </a:t>
            </a:r>
            <a:r>
              <a:rPr lang="en-US" sz="2000" dirty="0" smtClean="0">
                <a:solidFill>
                  <a:prstClr val="black"/>
                </a:solidFill>
                <a:latin typeface="Calibri Light" panose="020F0302020204030204"/>
                <a:cs typeface="Arial" panose="020B0604020202020204" pitchFamily="34" charset="0"/>
              </a:rPr>
              <a:t>Gas-Spring Standing </a:t>
            </a:r>
            <a:r>
              <a:rPr lang="en-US" sz="2000" dirty="0">
                <a:solidFill>
                  <a:prstClr val="black"/>
                </a:solidFill>
                <a:latin typeface="Calibri Light" panose="020F0302020204030204"/>
                <a:cs typeface="Arial" panose="020B0604020202020204" pitchFamily="34" charset="0"/>
              </a:rPr>
              <a:t>Desk </a:t>
            </a:r>
            <a:r>
              <a:rPr lang="en-US" sz="2000" dirty="0" smtClean="0">
                <a:solidFill>
                  <a:prstClr val="black"/>
                </a:solidFill>
                <a:latin typeface="Calibri Light" panose="020F0302020204030204"/>
                <a:cs typeface="Arial" panose="020B0604020202020204" pitchFamily="34" charset="0"/>
              </a:rPr>
              <a:t>Converter, Walnut</a:t>
            </a:r>
            <a:endParaRPr lang="en-US" sz="2000" dirty="0">
              <a:solidFill>
                <a:prstClr val="black"/>
              </a:solidFill>
              <a:latin typeface="Calibri Light" panose="020F0302020204030204"/>
              <a:cs typeface="Arial" panose="020B0604020202020204" pitchFamily="34" charset="0"/>
            </a:endParaRP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8238" t="17328" r="6258" b="15774"/>
          <a:stretch/>
        </p:blipFill>
        <p:spPr>
          <a:xfrm>
            <a:off x="194558" y="2062162"/>
            <a:ext cx="4340105" cy="3395663"/>
          </a:xfrm>
          <a:prstGeom prst="rect">
            <a:avLst/>
          </a:prstGeom>
        </p:spPr>
      </p:pic>
    </p:spTree>
    <p:extLst>
      <p:ext uri="{BB962C8B-B14F-4D97-AF65-F5344CB8AC3E}">
        <p14:creationId xmlns:p14="http://schemas.microsoft.com/office/powerpoint/2010/main" val="30859296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637768" y="2043284"/>
            <a:ext cx="4312947" cy="2923877"/>
          </a:xfrm>
          <a:prstGeom prst="rect">
            <a:avLst/>
          </a:prstGeom>
        </p:spPr>
        <p:txBody>
          <a:bodyPr wrap="square">
            <a:spAutoFit/>
          </a:bodyPr>
          <a:lstStyle/>
          <a:p>
            <a:r>
              <a:rPr lang="en-US" sz="1400" dirty="0">
                <a:latin typeface="+mj-lt"/>
              </a:rPr>
              <a:t>Features</a:t>
            </a:r>
            <a:endParaRPr lang="en-US" sz="1200" dirty="0">
              <a:latin typeface="+mj-lt"/>
            </a:endParaRPr>
          </a:p>
          <a:p>
            <a:pPr marL="171450" indent="-171450">
              <a:buFont typeface="Arial" panose="020B0604020202020204" pitchFamily="34" charset="0"/>
              <a:buChar char="•"/>
            </a:pPr>
            <a:r>
              <a:rPr lang="en-US" sz="1200" dirty="0"/>
              <a:t>Extra-large desktop with smooth surface </a:t>
            </a:r>
          </a:p>
          <a:p>
            <a:pPr marL="171450" indent="-171450">
              <a:buFont typeface="Arial" panose="020B0604020202020204" pitchFamily="34" charset="0"/>
              <a:buChar char="•"/>
            </a:pPr>
            <a:r>
              <a:rPr lang="en-US" sz="1200" dirty="0"/>
              <a:t>Effortless pneumatic height adjustment with lever-operated gas-air cylinder </a:t>
            </a:r>
          </a:p>
          <a:p>
            <a:pPr marL="171450" indent="-171450">
              <a:buFont typeface="Arial" panose="020B0604020202020204" pitchFamily="34" charset="0"/>
              <a:buChar char="•"/>
            </a:pPr>
            <a:r>
              <a:rPr lang="en-US" sz="1200" dirty="0"/>
              <a:t>Steel base with a silver finish</a:t>
            </a:r>
          </a:p>
          <a:p>
            <a:pPr marL="171450" indent="-171450">
              <a:buFont typeface="Arial" panose="020B0604020202020204" pitchFamily="34" charset="0"/>
              <a:buChar char="•"/>
            </a:pPr>
            <a:r>
              <a:rPr lang="en-US" sz="1200" dirty="0"/>
              <a:t>Four 2.36-inch casters (2 locking) make it easy to take your work with you</a:t>
            </a:r>
          </a:p>
          <a:p>
            <a:pPr marL="171450" indent="-171450">
              <a:buFont typeface="Arial" panose="020B0604020202020204" pitchFamily="34" charset="0"/>
              <a:buChar char="•"/>
            </a:pPr>
            <a:endParaRPr lang="en-US" sz="1200" dirty="0"/>
          </a:p>
          <a:p>
            <a:r>
              <a:rPr lang="en-US" sz="1400" dirty="0">
                <a:latin typeface="+mj-lt"/>
              </a:rPr>
              <a:t>Specifications</a:t>
            </a:r>
            <a:endParaRPr lang="en-US" sz="1200" dirty="0">
              <a:latin typeface="+mj-lt"/>
            </a:endParaRPr>
          </a:p>
          <a:p>
            <a:r>
              <a:rPr lang="en-US" sz="1200" dirty="0"/>
              <a:t>Top Material: </a:t>
            </a:r>
            <a:r>
              <a:rPr lang="en-US" sz="1200" b="1" dirty="0"/>
              <a:t>MDF with laminate finish</a:t>
            </a:r>
          </a:p>
          <a:p>
            <a:r>
              <a:rPr lang="en-US" sz="1200" dirty="0"/>
              <a:t>Top Area: </a:t>
            </a:r>
            <a:r>
              <a:rPr lang="en-US" sz="1200" b="1" dirty="0"/>
              <a:t>55.1" W x 27.6" D</a:t>
            </a:r>
          </a:p>
          <a:p>
            <a:r>
              <a:rPr lang="en-US" sz="1200" dirty="0"/>
              <a:t>Frame Color:</a:t>
            </a:r>
            <a:r>
              <a:rPr lang="en-US" sz="1200" b="1" dirty="0"/>
              <a:t> Silver</a:t>
            </a:r>
          </a:p>
          <a:p>
            <a:r>
              <a:rPr lang="en-US" sz="1200" dirty="0"/>
              <a:t>Adjustment Type: </a:t>
            </a:r>
            <a:r>
              <a:rPr lang="en-US" sz="1200" b="1" dirty="0"/>
              <a:t>Pneumatic</a:t>
            </a:r>
          </a:p>
          <a:p>
            <a:r>
              <a:rPr lang="en-US" sz="1200" dirty="0"/>
              <a:t>Adjustment Range: </a:t>
            </a:r>
            <a:r>
              <a:rPr lang="en-US" sz="1200" b="1" dirty="0"/>
              <a:t>28.1" to 43.9"</a:t>
            </a:r>
          </a:p>
          <a:p>
            <a:r>
              <a:rPr lang="en-US" sz="1200" dirty="0"/>
              <a:t>Overall Size: </a:t>
            </a:r>
            <a:r>
              <a:rPr lang="en-US" sz="1200" b="1" dirty="0"/>
              <a:t>55.1" W x 27.6" D x (28.1" to 43.9")</a:t>
            </a:r>
          </a:p>
        </p:txBody>
      </p:sp>
      <p:sp>
        <p:nvSpPr>
          <p:cNvPr id="11" name="Rectangle 10"/>
          <p:cNvSpPr/>
          <p:nvPr/>
        </p:nvSpPr>
        <p:spPr>
          <a:xfrm>
            <a:off x="5353051" y="-13082"/>
            <a:ext cx="3790950" cy="523220"/>
          </a:xfrm>
          <a:prstGeom prst="rect">
            <a:avLst/>
          </a:prstGeom>
        </p:spPr>
        <p:txBody>
          <a:bodyPr wrap="square">
            <a:spAutoFit/>
          </a:bodyPr>
          <a:lstStyle/>
          <a:p>
            <a:pPr marL="0" lvl="1" algn="r"/>
            <a:r>
              <a:rPr lang="en-US" sz="1400" dirty="0">
                <a:solidFill>
                  <a:prstClr val="black"/>
                </a:solidFill>
                <a:latin typeface="Calibri Light" panose="020F0302020204030204" pitchFamily="34" charset="0"/>
                <a:cs typeface="Arial" panose="020B0604020202020204" pitchFamily="34" charset="0"/>
              </a:rPr>
              <a:t>Model: </a:t>
            </a:r>
            <a:r>
              <a:rPr lang="en-US" sz="1400" dirty="0" smtClean="0">
                <a:solidFill>
                  <a:prstClr val="black"/>
                </a:solidFill>
                <a:latin typeface="Calibri Light" panose="020F0302020204030204" pitchFamily="34" charset="0"/>
                <a:cs typeface="Arial" panose="020B0604020202020204" pitchFamily="34" charset="0"/>
              </a:rPr>
              <a:t>OFF16020 (Espresso), OFF16028 (White)</a:t>
            </a:r>
            <a:endParaRPr lang="en-US" sz="1400" dirty="0">
              <a:solidFill>
                <a:prstClr val="black"/>
              </a:solidFill>
              <a:latin typeface="Calibri Light" panose="020F0302020204030204" pitchFamily="34" charset="0"/>
              <a:cs typeface="Arial" panose="020B0604020202020204" pitchFamily="34" charset="0"/>
            </a:endParaRPr>
          </a:p>
          <a:p>
            <a:pPr marL="0" lvl="1" algn="r"/>
            <a:r>
              <a:rPr lang="en-US" sz="1400" dirty="0">
                <a:solidFill>
                  <a:prstClr val="black"/>
                </a:solidFill>
                <a:latin typeface="Calibri Light" panose="020F0302020204030204" pitchFamily="34" charset="0"/>
                <a:cs typeface="Arial" panose="020B0604020202020204" pitchFamily="34" charset="0"/>
              </a:rPr>
              <a:t>MSRP: $349.99</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7580" y="1715423"/>
            <a:ext cx="4066906" cy="4289722"/>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58" y="0"/>
            <a:ext cx="1653540" cy="924329"/>
          </a:xfrm>
          <a:prstGeom prst="rect">
            <a:avLst/>
          </a:prstGeom>
        </p:spPr>
      </p:pic>
      <p:sp>
        <p:nvSpPr>
          <p:cNvPr id="13" name="TextBox 12"/>
          <p:cNvSpPr txBox="1"/>
          <p:nvPr/>
        </p:nvSpPr>
        <p:spPr>
          <a:xfrm>
            <a:off x="4444485" y="1325873"/>
            <a:ext cx="4699515" cy="707886"/>
          </a:xfrm>
          <a:prstGeom prst="rect">
            <a:avLst/>
          </a:prstGeom>
          <a:noFill/>
        </p:spPr>
        <p:txBody>
          <a:bodyPr wrap="square" rtlCol="0">
            <a:spAutoFit/>
          </a:bodyPr>
          <a:lstStyle/>
          <a:p>
            <a:pPr lvl="0"/>
            <a:r>
              <a:rPr lang="en-US" sz="2000" dirty="0">
                <a:latin typeface="Calibri Light" panose="020F0302020204030204" pitchFamily="34" charset="0"/>
                <a:cs typeface="Arial" panose="020B0604020202020204" pitchFamily="34" charset="0"/>
              </a:rPr>
              <a:t>AIRLIFT® Pneumatic Height-Adjustable Standing </a:t>
            </a:r>
            <a:r>
              <a:rPr lang="en-US" sz="2000" dirty="0" smtClean="0">
                <a:latin typeface="Calibri Light" panose="020F0302020204030204" pitchFamily="34" charset="0"/>
                <a:cs typeface="Arial" panose="020B0604020202020204" pitchFamily="34" charset="0"/>
              </a:rPr>
              <a:t>Desk, Espresso</a:t>
            </a:r>
            <a:endParaRPr lang="en-US" sz="2000" dirty="0">
              <a:solidFill>
                <a:prstClr val="black"/>
              </a:solidFill>
              <a:latin typeface="Calibri Light" panose="020F0302020204030204" pitchFamily="34" charset="0"/>
              <a:cs typeface="Arial" panose="020B0604020202020204" pitchFamily="34" charset="0"/>
            </a:endParaRPr>
          </a:p>
        </p:txBody>
      </p:sp>
    </p:spTree>
    <p:extLst>
      <p:ext uri="{BB962C8B-B14F-4D97-AF65-F5344CB8AC3E}">
        <p14:creationId xmlns:p14="http://schemas.microsoft.com/office/powerpoint/2010/main" val="34720455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5248275" y="-13082"/>
            <a:ext cx="3895725" cy="523220"/>
          </a:xfrm>
          <a:prstGeom prst="rect">
            <a:avLst/>
          </a:prstGeom>
        </p:spPr>
        <p:txBody>
          <a:bodyPr wrap="square">
            <a:spAutoFit/>
          </a:bodyPr>
          <a:lstStyle/>
          <a:p>
            <a:pPr marL="0" lvl="1" algn="r"/>
            <a:r>
              <a:rPr lang="en-US" sz="1400" dirty="0">
                <a:solidFill>
                  <a:prstClr val="black"/>
                </a:solidFill>
                <a:latin typeface="Calibri Light" panose="020F0302020204030204" pitchFamily="34" charset="0"/>
                <a:cs typeface="Arial" panose="020B0604020202020204" pitchFamily="34" charset="0"/>
              </a:rPr>
              <a:t>Model: OFF16020 (Espresso), OFF16028 (White)</a:t>
            </a:r>
          </a:p>
          <a:p>
            <a:pPr marL="0" lvl="1" algn="r"/>
            <a:r>
              <a:rPr lang="en-US" sz="1400" dirty="0">
                <a:solidFill>
                  <a:prstClr val="black"/>
                </a:solidFill>
                <a:latin typeface="Calibri Light" panose="020F0302020204030204" pitchFamily="34" charset="0"/>
                <a:cs typeface="Arial" panose="020B0604020202020204" pitchFamily="34" charset="0"/>
              </a:rPr>
              <a:t>MSRP: $349.99</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9507" y="1691978"/>
            <a:ext cx="4099584" cy="4324190"/>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58" y="0"/>
            <a:ext cx="1653540" cy="924329"/>
          </a:xfrm>
          <a:prstGeom prst="rect">
            <a:avLst/>
          </a:prstGeom>
        </p:spPr>
      </p:pic>
      <p:sp>
        <p:nvSpPr>
          <p:cNvPr id="13" name="TextBox 12"/>
          <p:cNvSpPr txBox="1"/>
          <p:nvPr/>
        </p:nvSpPr>
        <p:spPr>
          <a:xfrm>
            <a:off x="4459091" y="1325873"/>
            <a:ext cx="4684909" cy="707886"/>
          </a:xfrm>
          <a:prstGeom prst="rect">
            <a:avLst/>
          </a:prstGeom>
          <a:noFill/>
        </p:spPr>
        <p:txBody>
          <a:bodyPr wrap="square" rtlCol="0">
            <a:spAutoFit/>
          </a:bodyPr>
          <a:lstStyle/>
          <a:p>
            <a:pPr lvl="0"/>
            <a:r>
              <a:rPr lang="en-US" sz="2000" dirty="0">
                <a:latin typeface="Calibri Light" panose="020F0302020204030204" pitchFamily="34" charset="0"/>
                <a:cs typeface="Arial" panose="020B0604020202020204" pitchFamily="34" charset="0"/>
              </a:rPr>
              <a:t>AIRLIFT® Pneumatic Height-Adjustable Standing </a:t>
            </a:r>
            <a:r>
              <a:rPr lang="en-US" sz="2000" dirty="0" smtClean="0">
                <a:latin typeface="Calibri Light" panose="020F0302020204030204" pitchFamily="34" charset="0"/>
                <a:cs typeface="Arial" panose="020B0604020202020204" pitchFamily="34" charset="0"/>
              </a:rPr>
              <a:t>Desk, White</a:t>
            </a:r>
            <a:endParaRPr lang="en-US" sz="2000" dirty="0">
              <a:solidFill>
                <a:prstClr val="black"/>
              </a:solidFill>
              <a:latin typeface="Calibri Light" panose="020F0302020204030204" pitchFamily="34" charset="0"/>
              <a:cs typeface="Arial" panose="020B0604020202020204" pitchFamily="34" charset="0"/>
            </a:endParaRPr>
          </a:p>
        </p:txBody>
      </p:sp>
      <p:sp>
        <p:nvSpPr>
          <p:cNvPr id="14" name="Rectangle 13"/>
          <p:cNvSpPr/>
          <p:nvPr/>
        </p:nvSpPr>
        <p:spPr>
          <a:xfrm>
            <a:off x="4637768" y="2043284"/>
            <a:ext cx="4312947" cy="2923877"/>
          </a:xfrm>
          <a:prstGeom prst="rect">
            <a:avLst/>
          </a:prstGeom>
        </p:spPr>
        <p:txBody>
          <a:bodyPr wrap="square">
            <a:spAutoFit/>
          </a:bodyPr>
          <a:lstStyle/>
          <a:p>
            <a:r>
              <a:rPr lang="en-US" sz="1400" dirty="0">
                <a:latin typeface="+mj-lt"/>
              </a:rPr>
              <a:t>Features</a:t>
            </a:r>
            <a:endParaRPr lang="en-US" sz="1200" dirty="0">
              <a:latin typeface="+mj-lt"/>
            </a:endParaRPr>
          </a:p>
          <a:p>
            <a:pPr marL="171450" indent="-171450">
              <a:buFont typeface="Arial" panose="020B0604020202020204" pitchFamily="34" charset="0"/>
              <a:buChar char="•"/>
            </a:pPr>
            <a:r>
              <a:rPr lang="en-US" sz="1200" dirty="0"/>
              <a:t>Extra-large desktop with smooth surface </a:t>
            </a:r>
          </a:p>
          <a:p>
            <a:pPr marL="171450" indent="-171450">
              <a:buFont typeface="Arial" panose="020B0604020202020204" pitchFamily="34" charset="0"/>
              <a:buChar char="•"/>
            </a:pPr>
            <a:r>
              <a:rPr lang="en-US" sz="1200" dirty="0"/>
              <a:t>Effortless pneumatic height adjustment with lever-operated gas-air cylinder </a:t>
            </a:r>
          </a:p>
          <a:p>
            <a:pPr marL="171450" indent="-171450">
              <a:buFont typeface="Arial" panose="020B0604020202020204" pitchFamily="34" charset="0"/>
              <a:buChar char="•"/>
            </a:pPr>
            <a:r>
              <a:rPr lang="en-US" sz="1200" dirty="0"/>
              <a:t>Steel base with a silver finish</a:t>
            </a:r>
          </a:p>
          <a:p>
            <a:pPr marL="171450" indent="-171450">
              <a:buFont typeface="Arial" panose="020B0604020202020204" pitchFamily="34" charset="0"/>
              <a:buChar char="•"/>
            </a:pPr>
            <a:r>
              <a:rPr lang="en-US" sz="1200" dirty="0"/>
              <a:t>Four 2.36-inch casters (2 locking) make it easy to take your work with you</a:t>
            </a:r>
          </a:p>
          <a:p>
            <a:pPr marL="171450" indent="-171450">
              <a:buFont typeface="Arial" panose="020B0604020202020204" pitchFamily="34" charset="0"/>
              <a:buChar char="•"/>
            </a:pPr>
            <a:endParaRPr lang="en-US" sz="1200" dirty="0"/>
          </a:p>
          <a:p>
            <a:r>
              <a:rPr lang="en-US" sz="1400" dirty="0">
                <a:latin typeface="+mj-lt"/>
              </a:rPr>
              <a:t>Specifications</a:t>
            </a:r>
            <a:endParaRPr lang="en-US" sz="1200" dirty="0">
              <a:latin typeface="+mj-lt"/>
            </a:endParaRPr>
          </a:p>
          <a:p>
            <a:r>
              <a:rPr lang="en-US" sz="1200" dirty="0"/>
              <a:t>Top Material: </a:t>
            </a:r>
            <a:r>
              <a:rPr lang="en-US" sz="1200" b="1" dirty="0"/>
              <a:t>MDF with laminate finish</a:t>
            </a:r>
          </a:p>
          <a:p>
            <a:r>
              <a:rPr lang="en-US" sz="1200" dirty="0"/>
              <a:t>Top Area: </a:t>
            </a:r>
            <a:r>
              <a:rPr lang="en-US" sz="1200" b="1" dirty="0"/>
              <a:t>55.1" W x 27.6" D</a:t>
            </a:r>
          </a:p>
          <a:p>
            <a:r>
              <a:rPr lang="en-US" sz="1200" dirty="0"/>
              <a:t>Frame Color:</a:t>
            </a:r>
            <a:r>
              <a:rPr lang="en-US" sz="1200" b="1" dirty="0"/>
              <a:t> Silver</a:t>
            </a:r>
          </a:p>
          <a:p>
            <a:r>
              <a:rPr lang="en-US" sz="1200" dirty="0"/>
              <a:t>Adjustment Type: </a:t>
            </a:r>
            <a:r>
              <a:rPr lang="en-US" sz="1200" b="1" dirty="0"/>
              <a:t>Pneumatic</a:t>
            </a:r>
          </a:p>
          <a:p>
            <a:r>
              <a:rPr lang="en-US" sz="1200" dirty="0"/>
              <a:t>Adjustment Range: </a:t>
            </a:r>
            <a:r>
              <a:rPr lang="en-US" sz="1200" b="1" dirty="0"/>
              <a:t>28.1" to 43.9"</a:t>
            </a:r>
          </a:p>
          <a:p>
            <a:r>
              <a:rPr lang="en-US" sz="1200" dirty="0"/>
              <a:t>Overall Size: </a:t>
            </a:r>
            <a:r>
              <a:rPr lang="en-US" sz="1200" b="1" dirty="0"/>
              <a:t>55.1" W x 27.6" D x (28.1" to 43.9")</a:t>
            </a:r>
          </a:p>
        </p:txBody>
      </p:sp>
    </p:spTree>
    <p:extLst>
      <p:ext uri="{BB962C8B-B14F-4D97-AF65-F5344CB8AC3E}">
        <p14:creationId xmlns:p14="http://schemas.microsoft.com/office/powerpoint/2010/main" val="30418360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36276" y="1597729"/>
            <a:ext cx="4463310" cy="3662541"/>
          </a:xfrm>
          <a:prstGeom prst="rect">
            <a:avLst/>
          </a:prstGeom>
        </p:spPr>
        <p:txBody>
          <a:bodyPr wrap="square">
            <a:spAutoFit/>
          </a:bodyPr>
          <a:lstStyle/>
          <a:p>
            <a:r>
              <a:rPr lang="en-US" sz="1400" dirty="0">
                <a:latin typeface="+mj-lt"/>
                <a:cs typeface="Arial" panose="020B0604020202020204" pitchFamily="34" charset="0"/>
              </a:rPr>
              <a:t>Features</a:t>
            </a:r>
          </a:p>
          <a:p>
            <a:pPr marL="171450" indent="-171450">
              <a:buFont typeface="Arial" panose="020B0604020202020204" pitchFamily="34" charset="0"/>
              <a:buChar char="•"/>
            </a:pPr>
            <a:r>
              <a:rPr lang="en-US" sz="1200" dirty="0"/>
              <a:t>Lift and lower the desk manually by turning a knob</a:t>
            </a:r>
          </a:p>
          <a:p>
            <a:pPr marL="171450" indent="-171450">
              <a:buFont typeface="Arial" panose="020B0604020202020204" pitchFamily="34" charset="0"/>
              <a:buChar char="•"/>
            </a:pPr>
            <a:r>
              <a:rPr lang="en-US" sz="1200" dirty="0"/>
              <a:t>Generous working surface suitable for use as a laptop desk, art station or a TV/reading table</a:t>
            </a:r>
          </a:p>
          <a:p>
            <a:pPr marL="171450" indent="-171450">
              <a:buFont typeface="Arial" panose="020B0604020202020204" pitchFamily="34" charset="0"/>
              <a:buChar char="•"/>
            </a:pPr>
            <a:r>
              <a:rPr lang="en-US" sz="1200" dirty="0"/>
              <a:t>Scratch-resistant woodgrain desk top</a:t>
            </a:r>
          </a:p>
          <a:p>
            <a:pPr marL="171450" indent="-171450">
              <a:buFont typeface="Arial" panose="020B0604020202020204" pitchFamily="34" charset="0"/>
              <a:buChar char="•"/>
            </a:pPr>
            <a:r>
              <a:rPr lang="en-US" sz="1200" dirty="0"/>
              <a:t>A wide, rectangular, metal base provides excellent stability while in motion and at rest</a:t>
            </a:r>
          </a:p>
          <a:p>
            <a:pPr marL="171450" indent="-171450">
              <a:buFont typeface="Arial" panose="020B0604020202020204" pitchFamily="34" charset="0"/>
              <a:buChar char="•"/>
            </a:pPr>
            <a:r>
              <a:rPr lang="en-US" sz="1200" dirty="0"/>
              <a:t>Low-profile base for easy use near furniture like couches</a:t>
            </a:r>
          </a:p>
          <a:p>
            <a:pPr marL="171450" indent="-171450">
              <a:buFont typeface="Arial" panose="020B0604020202020204" pitchFamily="34" charset="0"/>
              <a:buChar char="•"/>
            </a:pPr>
            <a:r>
              <a:rPr lang="en-US" sz="1200" dirty="0"/>
              <a:t>Assembly is easy with only a few parts; no drilling required</a:t>
            </a:r>
          </a:p>
          <a:p>
            <a:pPr marL="171450" indent="-171450">
              <a:buFont typeface="Arial" panose="020B0604020202020204" pitchFamily="34" charset="0"/>
              <a:buChar char="•"/>
            </a:pPr>
            <a:r>
              <a:rPr lang="en-US" sz="1200" dirty="0"/>
              <a:t>Four 1.5-inch casters (2 locking) allow your work to travel with you anywhere in the office or at home</a:t>
            </a:r>
          </a:p>
          <a:p>
            <a:endParaRPr lang="en-US" sz="1200" b="1" dirty="0">
              <a:cs typeface="Arial" panose="020B0604020202020204" pitchFamily="34" charset="0"/>
            </a:endParaRPr>
          </a:p>
          <a:p>
            <a:r>
              <a:rPr lang="en-US" sz="1400" dirty="0">
                <a:latin typeface="+mj-lt"/>
                <a:cs typeface="Arial" panose="020B0604020202020204" pitchFamily="34" charset="0"/>
              </a:rPr>
              <a:t>Specifications</a:t>
            </a:r>
            <a:endParaRPr lang="en-US" sz="1200" dirty="0">
              <a:latin typeface="+mj-lt"/>
              <a:cs typeface="Arial" panose="020B0604020202020204" pitchFamily="34" charset="0"/>
            </a:endParaRPr>
          </a:p>
          <a:p>
            <a:pPr marL="171450" indent="-171450">
              <a:buFont typeface="Arial" panose="020B0604020202020204" pitchFamily="34" charset="0"/>
              <a:buChar char="•"/>
            </a:pPr>
            <a:r>
              <a:rPr lang="en-US" sz="1200" dirty="0"/>
              <a:t>Top Material: </a:t>
            </a:r>
            <a:r>
              <a:rPr lang="en-US" sz="1200" b="1" dirty="0"/>
              <a:t>MDF with laminate finish</a:t>
            </a:r>
          </a:p>
          <a:p>
            <a:pPr marL="171450" indent="-171450">
              <a:buFont typeface="Arial" panose="020B0604020202020204" pitchFamily="34" charset="0"/>
              <a:buChar char="•"/>
            </a:pPr>
            <a:r>
              <a:rPr lang="en-US" sz="1200" dirty="0"/>
              <a:t>Top Area:</a:t>
            </a:r>
            <a:r>
              <a:rPr lang="en-US" sz="1200" b="1" dirty="0"/>
              <a:t> </a:t>
            </a:r>
            <a:r>
              <a:rPr lang="en-US" sz="1200" b="1" dirty="0" smtClean="0"/>
              <a:t>23.75</a:t>
            </a:r>
            <a:r>
              <a:rPr lang="pl-PL" sz="1200" b="1" dirty="0" smtClean="0"/>
              <a:t>"</a:t>
            </a:r>
            <a:r>
              <a:rPr lang="en-US" sz="1200" b="1" dirty="0" smtClean="0"/>
              <a:t> </a:t>
            </a:r>
            <a:r>
              <a:rPr lang="en-US" sz="1200" b="1" dirty="0"/>
              <a:t>W x 16</a:t>
            </a:r>
            <a:r>
              <a:rPr lang="pl-PL" sz="1200" b="1" dirty="0"/>
              <a:t>"</a:t>
            </a:r>
            <a:r>
              <a:rPr lang="en-US" sz="1200" b="1" dirty="0"/>
              <a:t> </a:t>
            </a:r>
            <a:r>
              <a:rPr lang="en-US" sz="1200" b="1" dirty="0" smtClean="0"/>
              <a:t>D</a:t>
            </a:r>
            <a:endParaRPr lang="en-US" sz="1200" b="1" dirty="0"/>
          </a:p>
          <a:p>
            <a:pPr marL="171450" indent="-171450">
              <a:buFont typeface="Arial" panose="020B0604020202020204" pitchFamily="34" charset="0"/>
              <a:buChar char="•"/>
            </a:pPr>
            <a:r>
              <a:rPr lang="en-US" sz="1200" dirty="0"/>
              <a:t>Adjustment Type: </a:t>
            </a:r>
            <a:r>
              <a:rPr lang="en-US" sz="1200" b="1" dirty="0"/>
              <a:t>Manual</a:t>
            </a:r>
          </a:p>
          <a:p>
            <a:pPr marL="171450" indent="-171450">
              <a:buFont typeface="Arial" panose="020B0604020202020204" pitchFamily="34" charset="0"/>
              <a:buChar char="•"/>
            </a:pPr>
            <a:r>
              <a:rPr lang="en-US" sz="1200" dirty="0"/>
              <a:t>Adjustment Range:</a:t>
            </a:r>
            <a:r>
              <a:rPr lang="en-US" sz="1200" b="1" dirty="0"/>
              <a:t> 20.5</a:t>
            </a:r>
            <a:r>
              <a:rPr lang="pl-PL" sz="1200" b="1" dirty="0"/>
              <a:t>"</a:t>
            </a:r>
            <a:r>
              <a:rPr lang="en-US" sz="1200" b="1" dirty="0"/>
              <a:t> to 33</a:t>
            </a:r>
            <a:r>
              <a:rPr lang="pl-PL" sz="1200" b="1" dirty="0"/>
              <a:t>"</a:t>
            </a:r>
            <a:r>
              <a:rPr lang="en-US" sz="1200" b="1" dirty="0"/>
              <a:t> H</a:t>
            </a:r>
          </a:p>
          <a:p>
            <a:pPr marL="171450" indent="-171450">
              <a:buFont typeface="Arial" panose="020B0604020202020204" pitchFamily="34" charset="0"/>
              <a:buChar char="•"/>
            </a:pPr>
            <a:r>
              <a:rPr lang="en-US" sz="1200" dirty="0"/>
              <a:t>Overall Size: </a:t>
            </a:r>
            <a:r>
              <a:rPr lang="pl-PL" sz="1200" b="1" dirty="0" smtClean="0"/>
              <a:t>23.</a:t>
            </a:r>
            <a:r>
              <a:rPr lang="en-US" sz="1200" b="1" dirty="0" smtClean="0"/>
              <a:t>75</a:t>
            </a:r>
            <a:r>
              <a:rPr lang="pl-PL" sz="1200" b="1" dirty="0" smtClean="0"/>
              <a:t>" </a:t>
            </a:r>
            <a:r>
              <a:rPr lang="pl-PL" sz="1200" b="1" dirty="0"/>
              <a:t>W x 1</a:t>
            </a:r>
            <a:r>
              <a:rPr lang="en-US" sz="1200" b="1" dirty="0"/>
              <a:t>6</a:t>
            </a:r>
            <a:r>
              <a:rPr lang="pl-PL" sz="1200" b="1" dirty="0"/>
              <a:t>" D</a:t>
            </a:r>
            <a:r>
              <a:rPr lang="en-US" sz="1200" b="1" dirty="0"/>
              <a:t> </a:t>
            </a:r>
            <a:r>
              <a:rPr lang="pl-PL" sz="1200" b="1" dirty="0"/>
              <a:t> x </a:t>
            </a:r>
            <a:r>
              <a:rPr lang="en-US" sz="1200" b="1" dirty="0"/>
              <a:t>(</a:t>
            </a:r>
            <a:r>
              <a:rPr lang="pl-PL" sz="1200" b="1" dirty="0"/>
              <a:t>20.</a:t>
            </a:r>
            <a:r>
              <a:rPr lang="en-US" sz="1200" b="1" dirty="0"/>
              <a:t>5</a:t>
            </a:r>
            <a:r>
              <a:rPr lang="pl-PL" sz="1200" b="1" dirty="0"/>
              <a:t>" </a:t>
            </a:r>
            <a:r>
              <a:rPr lang="en-US" sz="1200" b="1" dirty="0"/>
              <a:t>to</a:t>
            </a:r>
            <a:r>
              <a:rPr lang="pl-PL" sz="1200" b="1" dirty="0"/>
              <a:t> 33"</a:t>
            </a:r>
            <a:r>
              <a:rPr lang="en-US" sz="1200" b="1" dirty="0"/>
              <a:t>) </a:t>
            </a:r>
            <a:r>
              <a:rPr lang="pl-PL" sz="1200" b="1" dirty="0"/>
              <a:t>H</a:t>
            </a:r>
            <a:endParaRPr lang="en-US" sz="1200" b="1" dirty="0"/>
          </a:p>
          <a:p>
            <a:pPr marL="171450" indent="-171450">
              <a:buFont typeface="Arial" panose="020B0604020202020204" pitchFamily="34" charset="0"/>
              <a:buChar char="•"/>
            </a:pPr>
            <a:r>
              <a:rPr lang="en-US" sz="1200" dirty="0"/>
              <a:t>Weight Capacity:</a:t>
            </a:r>
            <a:r>
              <a:rPr lang="en-US" sz="1200" b="1" dirty="0"/>
              <a:t> 15 lbs.</a:t>
            </a:r>
          </a:p>
        </p:txBody>
      </p:sp>
      <p:sp>
        <p:nvSpPr>
          <p:cNvPr id="12" name="Rectangle 11"/>
          <p:cNvSpPr/>
          <p:nvPr/>
        </p:nvSpPr>
        <p:spPr>
          <a:xfrm>
            <a:off x="4451386" y="1156710"/>
            <a:ext cx="4463310" cy="400110"/>
          </a:xfrm>
          <a:prstGeom prst="rect">
            <a:avLst/>
          </a:prstGeom>
        </p:spPr>
        <p:txBody>
          <a:bodyPr wrap="square">
            <a:spAutoFit/>
          </a:bodyPr>
          <a:lstStyle/>
          <a:p>
            <a:r>
              <a:rPr lang="da-DK" sz="2000" dirty="0">
                <a:latin typeface="Calibri Light" panose="020F0302020204030204" pitchFamily="34" charset="0"/>
                <a:cs typeface="Arial" panose="020B0604020202020204" pitchFamily="34" charset="0"/>
              </a:rPr>
              <a:t>Mobile Laptop Computer Desk </a:t>
            </a:r>
            <a:r>
              <a:rPr lang="da-DK" sz="2000" dirty="0" smtClean="0">
                <a:latin typeface="Calibri Light" panose="020F0302020204030204" pitchFamily="34" charset="0"/>
                <a:cs typeface="Arial" panose="020B0604020202020204" pitchFamily="34" charset="0"/>
              </a:rPr>
              <a:t>Cart, Black</a:t>
            </a:r>
            <a:endParaRPr lang="en-US" sz="2000" dirty="0">
              <a:latin typeface="Calibri Light" panose="020F0302020204030204" pitchFamily="34" charset="0"/>
              <a:cs typeface="Arial" panose="020B0604020202020204" pitchFamily="34" charset="0"/>
            </a:endParaRPr>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21127" t="15639" r="19158" b="7324"/>
          <a:stretch/>
        </p:blipFill>
        <p:spPr>
          <a:xfrm>
            <a:off x="304800" y="1472621"/>
            <a:ext cx="3743569" cy="4829489"/>
          </a:xfrm>
          <a:prstGeom prst="rect">
            <a:avLst/>
          </a:prstGeom>
        </p:spPr>
      </p:pic>
      <p:sp>
        <p:nvSpPr>
          <p:cNvPr id="9" name="Rectangle 8"/>
          <p:cNvSpPr/>
          <p:nvPr/>
        </p:nvSpPr>
        <p:spPr>
          <a:xfrm>
            <a:off x="5520087" y="-13082"/>
            <a:ext cx="3623913" cy="523220"/>
          </a:xfrm>
          <a:prstGeom prst="rect">
            <a:avLst/>
          </a:prstGeom>
        </p:spPr>
        <p:txBody>
          <a:bodyPr wrap="square">
            <a:spAutoFit/>
          </a:bodyPr>
          <a:lstStyle/>
          <a:p>
            <a:pPr marL="0" lvl="1" algn="r"/>
            <a:r>
              <a:rPr lang="en-US" sz="1400" dirty="0">
                <a:solidFill>
                  <a:prstClr val="black"/>
                </a:solidFill>
                <a:latin typeface="Calibri Light" panose="020F0302020204030204" pitchFamily="34" charset="0"/>
                <a:cs typeface="Arial" panose="020B0604020202020204" pitchFamily="34" charset="0"/>
              </a:rPr>
              <a:t>Model: OFF65854</a:t>
            </a:r>
          </a:p>
          <a:p>
            <a:pPr marL="0" lvl="1" algn="r"/>
            <a:r>
              <a:rPr lang="en-US" sz="1400" dirty="0">
                <a:solidFill>
                  <a:prstClr val="black"/>
                </a:solidFill>
                <a:latin typeface="Calibri Light" panose="020F0302020204030204" pitchFamily="34" charset="0"/>
                <a:cs typeface="Arial" panose="020B0604020202020204" pitchFamily="34" charset="0"/>
              </a:rPr>
              <a:t>MSRP: $39.99</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76" y="75918"/>
            <a:ext cx="3079205" cy="432082"/>
          </a:xfrm>
          <a:prstGeom prst="rect">
            <a:avLst/>
          </a:prstGeom>
        </p:spPr>
      </p:pic>
    </p:spTree>
    <p:extLst>
      <p:ext uri="{BB962C8B-B14F-4D97-AF65-F5344CB8AC3E}">
        <p14:creationId xmlns:p14="http://schemas.microsoft.com/office/powerpoint/2010/main" val="21354048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4451386" y="1156710"/>
            <a:ext cx="4692614" cy="400110"/>
          </a:xfrm>
          <a:prstGeom prst="rect">
            <a:avLst/>
          </a:prstGeom>
        </p:spPr>
        <p:txBody>
          <a:bodyPr wrap="square">
            <a:spAutoFit/>
          </a:bodyPr>
          <a:lstStyle/>
          <a:p>
            <a:r>
              <a:rPr lang="da-DK" sz="2000" dirty="0">
                <a:latin typeface="Calibri Light" panose="020F0302020204030204" pitchFamily="34" charset="0"/>
                <a:cs typeface="Arial" panose="020B0604020202020204" pitchFamily="34" charset="0"/>
              </a:rPr>
              <a:t>Mobile Laptop Computer Desk </a:t>
            </a:r>
            <a:r>
              <a:rPr lang="da-DK" sz="2000" dirty="0" smtClean="0">
                <a:latin typeface="Calibri Light" panose="020F0302020204030204" pitchFamily="34" charset="0"/>
                <a:cs typeface="Arial" panose="020B0604020202020204" pitchFamily="34" charset="0"/>
              </a:rPr>
              <a:t>Cart, White</a:t>
            </a:r>
            <a:endParaRPr lang="en-US" sz="2000" dirty="0">
              <a:latin typeface="Calibri Light" panose="020F0302020204030204" pitchFamily="34" charset="0"/>
              <a:cs typeface="Arial" panose="020B0604020202020204" pitchFamily="34" charset="0"/>
            </a:endParaRP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9426" t="15931" r="15389" b="8309"/>
          <a:stretch/>
        </p:blipFill>
        <p:spPr>
          <a:xfrm>
            <a:off x="198728" y="1472621"/>
            <a:ext cx="4040569" cy="4696041"/>
          </a:xfrm>
          <a:prstGeom prst="rect">
            <a:avLst/>
          </a:prstGeom>
        </p:spPr>
      </p:pic>
      <p:sp>
        <p:nvSpPr>
          <p:cNvPr id="9" name="Rectangle 8"/>
          <p:cNvSpPr/>
          <p:nvPr/>
        </p:nvSpPr>
        <p:spPr>
          <a:xfrm>
            <a:off x="5520087" y="-13082"/>
            <a:ext cx="3623913" cy="523220"/>
          </a:xfrm>
          <a:prstGeom prst="rect">
            <a:avLst/>
          </a:prstGeom>
        </p:spPr>
        <p:txBody>
          <a:bodyPr wrap="square">
            <a:spAutoFit/>
          </a:bodyPr>
          <a:lstStyle/>
          <a:p>
            <a:pPr marL="0" lvl="1" algn="r"/>
            <a:r>
              <a:rPr lang="en-US" sz="1400" dirty="0">
                <a:solidFill>
                  <a:prstClr val="black"/>
                </a:solidFill>
                <a:latin typeface="Calibri Light" panose="020F0302020204030204" pitchFamily="34" charset="0"/>
                <a:cs typeface="Arial" panose="020B0604020202020204" pitchFamily="34" charset="0"/>
              </a:rPr>
              <a:t>Model: OFF65855</a:t>
            </a:r>
          </a:p>
          <a:p>
            <a:pPr marL="0" lvl="1" algn="r"/>
            <a:r>
              <a:rPr lang="en-US" sz="1400" dirty="0">
                <a:solidFill>
                  <a:prstClr val="black"/>
                </a:solidFill>
                <a:latin typeface="Calibri Light" panose="020F0302020204030204" pitchFamily="34" charset="0"/>
                <a:cs typeface="Arial" panose="020B0604020202020204" pitchFamily="34" charset="0"/>
              </a:rPr>
              <a:t>MSRP: $39.99</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76" y="75918"/>
            <a:ext cx="3079205" cy="432082"/>
          </a:xfrm>
          <a:prstGeom prst="rect">
            <a:avLst/>
          </a:prstGeom>
        </p:spPr>
      </p:pic>
      <p:sp>
        <p:nvSpPr>
          <p:cNvPr id="10" name="Rectangle 9"/>
          <p:cNvSpPr/>
          <p:nvPr/>
        </p:nvSpPr>
        <p:spPr>
          <a:xfrm>
            <a:off x="4636276" y="1597729"/>
            <a:ext cx="4463310" cy="3662541"/>
          </a:xfrm>
          <a:prstGeom prst="rect">
            <a:avLst/>
          </a:prstGeom>
        </p:spPr>
        <p:txBody>
          <a:bodyPr wrap="square">
            <a:spAutoFit/>
          </a:bodyPr>
          <a:lstStyle/>
          <a:p>
            <a:r>
              <a:rPr lang="en-US" sz="1400" dirty="0">
                <a:latin typeface="+mj-lt"/>
                <a:cs typeface="Arial" panose="020B0604020202020204" pitchFamily="34" charset="0"/>
              </a:rPr>
              <a:t>Features</a:t>
            </a:r>
          </a:p>
          <a:p>
            <a:pPr marL="171450" indent="-171450">
              <a:buFont typeface="Arial" panose="020B0604020202020204" pitchFamily="34" charset="0"/>
              <a:buChar char="•"/>
            </a:pPr>
            <a:r>
              <a:rPr lang="en-US" sz="1200" dirty="0"/>
              <a:t>Lift and lower the desk manually by turning a knob</a:t>
            </a:r>
          </a:p>
          <a:p>
            <a:pPr marL="171450" indent="-171450">
              <a:buFont typeface="Arial" panose="020B0604020202020204" pitchFamily="34" charset="0"/>
              <a:buChar char="•"/>
            </a:pPr>
            <a:r>
              <a:rPr lang="en-US" sz="1200" dirty="0"/>
              <a:t>Generous working surface suitable for use as a laptop desk, art station or a TV/reading table</a:t>
            </a:r>
          </a:p>
          <a:p>
            <a:pPr marL="171450" indent="-171450">
              <a:buFont typeface="Arial" panose="020B0604020202020204" pitchFamily="34" charset="0"/>
              <a:buChar char="•"/>
            </a:pPr>
            <a:r>
              <a:rPr lang="en-US" sz="1200" dirty="0"/>
              <a:t>Scratch-resistant woodgrain desk top</a:t>
            </a:r>
          </a:p>
          <a:p>
            <a:pPr marL="171450" indent="-171450">
              <a:buFont typeface="Arial" panose="020B0604020202020204" pitchFamily="34" charset="0"/>
              <a:buChar char="•"/>
            </a:pPr>
            <a:r>
              <a:rPr lang="en-US" sz="1200" dirty="0"/>
              <a:t>A wide, rectangular, metal base provides excellent stability while in motion and at rest</a:t>
            </a:r>
          </a:p>
          <a:p>
            <a:pPr marL="171450" indent="-171450">
              <a:buFont typeface="Arial" panose="020B0604020202020204" pitchFamily="34" charset="0"/>
              <a:buChar char="•"/>
            </a:pPr>
            <a:r>
              <a:rPr lang="en-US" sz="1200" dirty="0"/>
              <a:t>Low-profile base for easy use near furniture like couches</a:t>
            </a:r>
          </a:p>
          <a:p>
            <a:pPr marL="171450" indent="-171450">
              <a:buFont typeface="Arial" panose="020B0604020202020204" pitchFamily="34" charset="0"/>
              <a:buChar char="•"/>
            </a:pPr>
            <a:r>
              <a:rPr lang="en-US" sz="1200" dirty="0"/>
              <a:t>Assembly is easy with only a few parts; no drilling required</a:t>
            </a:r>
          </a:p>
          <a:p>
            <a:pPr marL="171450" indent="-171450">
              <a:buFont typeface="Arial" panose="020B0604020202020204" pitchFamily="34" charset="0"/>
              <a:buChar char="•"/>
            </a:pPr>
            <a:r>
              <a:rPr lang="en-US" sz="1200" dirty="0"/>
              <a:t>Four 1.5-inch casters (2 locking) allow your work to travel with you anywhere in the office or at home</a:t>
            </a:r>
          </a:p>
          <a:p>
            <a:endParaRPr lang="en-US" sz="1200" b="1" dirty="0">
              <a:cs typeface="Arial" panose="020B0604020202020204" pitchFamily="34" charset="0"/>
            </a:endParaRPr>
          </a:p>
          <a:p>
            <a:r>
              <a:rPr lang="en-US" sz="1400" dirty="0">
                <a:latin typeface="+mj-lt"/>
                <a:cs typeface="Arial" panose="020B0604020202020204" pitchFamily="34" charset="0"/>
              </a:rPr>
              <a:t>Specifications</a:t>
            </a:r>
            <a:endParaRPr lang="en-US" sz="1200" dirty="0">
              <a:latin typeface="+mj-lt"/>
              <a:cs typeface="Arial" panose="020B0604020202020204" pitchFamily="34" charset="0"/>
            </a:endParaRPr>
          </a:p>
          <a:p>
            <a:pPr marL="171450" indent="-171450">
              <a:buFont typeface="Arial" panose="020B0604020202020204" pitchFamily="34" charset="0"/>
              <a:buChar char="•"/>
            </a:pPr>
            <a:r>
              <a:rPr lang="en-US" sz="1200" dirty="0"/>
              <a:t>Top Material: </a:t>
            </a:r>
            <a:r>
              <a:rPr lang="en-US" sz="1200" b="1" dirty="0"/>
              <a:t>MDF with laminate finish</a:t>
            </a:r>
          </a:p>
          <a:p>
            <a:pPr marL="171450" indent="-171450">
              <a:buFont typeface="Arial" panose="020B0604020202020204" pitchFamily="34" charset="0"/>
              <a:buChar char="•"/>
            </a:pPr>
            <a:r>
              <a:rPr lang="en-US" sz="1200" dirty="0"/>
              <a:t>Top Area:</a:t>
            </a:r>
            <a:r>
              <a:rPr lang="en-US" sz="1200" b="1" dirty="0"/>
              <a:t> </a:t>
            </a:r>
            <a:r>
              <a:rPr lang="en-US" sz="1200" b="1" dirty="0" smtClean="0"/>
              <a:t>23.75</a:t>
            </a:r>
            <a:r>
              <a:rPr lang="pl-PL" sz="1200" b="1" dirty="0" smtClean="0"/>
              <a:t>"</a:t>
            </a:r>
            <a:r>
              <a:rPr lang="en-US" sz="1200" b="1" dirty="0" smtClean="0"/>
              <a:t> </a:t>
            </a:r>
            <a:r>
              <a:rPr lang="en-US" sz="1200" b="1" dirty="0"/>
              <a:t>W x 16</a:t>
            </a:r>
            <a:r>
              <a:rPr lang="pl-PL" sz="1200" b="1" dirty="0"/>
              <a:t>"</a:t>
            </a:r>
            <a:r>
              <a:rPr lang="en-US" sz="1200" b="1" dirty="0"/>
              <a:t> </a:t>
            </a:r>
            <a:r>
              <a:rPr lang="en-US" sz="1200" b="1" dirty="0" smtClean="0"/>
              <a:t>D</a:t>
            </a:r>
            <a:endParaRPr lang="en-US" sz="1200" b="1" dirty="0"/>
          </a:p>
          <a:p>
            <a:pPr marL="171450" indent="-171450">
              <a:buFont typeface="Arial" panose="020B0604020202020204" pitchFamily="34" charset="0"/>
              <a:buChar char="•"/>
            </a:pPr>
            <a:r>
              <a:rPr lang="en-US" sz="1200" dirty="0"/>
              <a:t>Adjustment Type: </a:t>
            </a:r>
            <a:r>
              <a:rPr lang="en-US" sz="1200" b="1" dirty="0"/>
              <a:t>Manual</a:t>
            </a:r>
          </a:p>
          <a:p>
            <a:pPr marL="171450" indent="-171450">
              <a:buFont typeface="Arial" panose="020B0604020202020204" pitchFamily="34" charset="0"/>
              <a:buChar char="•"/>
            </a:pPr>
            <a:r>
              <a:rPr lang="en-US" sz="1200" dirty="0"/>
              <a:t>Adjustment Range:</a:t>
            </a:r>
            <a:r>
              <a:rPr lang="en-US" sz="1200" b="1" dirty="0"/>
              <a:t> 20.5</a:t>
            </a:r>
            <a:r>
              <a:rPr lang="pl-PL" sz="1200" b="1" dirty="0"/>
              <a:t>"</a:t>
            </a:r>
            <a:r>
              <a:rPr lang="en-US" sz="1200" b="1" dirty="0"/>
              <a:t> to 33</a:t>
            </a:r>
            <a:r>
              <a:rPr lang="pl-PL" sz="1200" b="1" dirty="0"/>
              <a:t>"</a:t>
            </a:r>
            <a:r>
              <a:rPr lang="en-US" sz="1200" b="1" dirty="0"/>
              <a:t> H</a:t>
            </a:r>
          </a:p>
          <a:p>
            <a:pPr marL="171450" indent="-171450">
              <a:buFont typeface="Arial" panose="020B0604020202020204" pitchFamily="34" charset="0"/>
              <a:buChar char="•"/>
            </a:pPr>
            <a:r>
              <a:rPr lang="en-US" sz="1200" dirty="0"/>
              <a:t>Overall Size: </a:t>
            </a:r>
            <a:r>
              <a:rPr lang="pl-PL" sz="1200" b="1" dirty="0" smtClean="0"/>
              <a:t>23.</a:t>
            </a:r>
            <a:r>
              <a:rPr lang="en-US" sz="1200" b="1" dirty="0" smtClean="0"/>
              <a:t>75</a:t>
            </a:r>
            <a:r>
              <a:rPr lang="pl-PL" sz="1200" b="1" dirty="0" smtClean="0"/>
              <a:t>" </a:t>
            </a:r>
            <a:r>
              <a:rPr lang="pl-PL" sz="1200" b="1" dirty="0"/>
              <a:t>W x 1</a:t>
            </a:r>
            <a:r>
              <a:rPr lang="en-US" sz="1200" b="1" dirty="0"/>
              <a:t>6</a:t>
            </a:r>
            <a:r>
              <a:rPr lang="pl-PL" sz="1200" b="1" dirty="0"/>
              <a:t>" D</a:t>
            </a:r>
            <a:r>
              <a:rPr lang="en-US" sz="1200" b="1" dirty="0"/>
              <a:t> </a:t>
            </a:r>
            <a:r>
              <a:rPr lang="pl-PL" sz="1200" b="1" dirty="0"/>
              <a:t> x </a:t>
            </a:r>
            <a:r>
              <a:rPr lang="en-US" sz="1200" b="1" dirty="0"/>
              <a:t>(</a:t>
            </a:r>
            <a:r>
              <a:rPr lang="pl-PL" sz="1200" b="1" dirty="0"/>
              <a:t>20.</a:t>
            </a:r>
            <a:r>
              <a:rPr lang="en-US" sz="1200" b="1" dirty="0"/>
              <a:t>5</a:t>
            </a:r>
            <a:r>
              <a:rPr lang="pl-PL" sz="1200" b="1" dirty="0"/>
              <a:t>" </a:t>
            </a:r>
            <a:r>
              <a:rPr lang="en-US" sz="1200" b="1" dirty="0"/>
              <a:t>to</a:t>
            </a:r>
            <a:r>
              <a:rPr lang="pl-PL" sz="1200" b="1" dirty="0"/>
              <a:t> 33"</a:t>
            </a:r>
            <a:r>
              <a:rPr lang="en-US" sz="1200" b="1" dirty="0"/>
              <a:t>) </a:t>
            </a:r>
            <a:r>
              <a:rPr lang="pl-PL" sz="1200" b="1" dirty="0"/>
              <a:t>H</a:t>
            </a:r>
            <a:endParaRPr lang="en-US" sz="1200" b="1" dirty="0"/>
          </a:p>
          <a:p>
            <a:pPr marL="171450" indent="-171450">
              <a:buFont typeface="Arial" panose="020B0604020202020204" pitchFamily="34" charset="0"/>
              <a:buChar char="•"/>
            </a:pPr>
            <a:r>
              <a:rPr lang="en-US" sz="1200" dirty="0"/>
              <a:t>Weight Capacity:</a:t>
            </a:r>
            <a:r>
              <a:rPr lang="en-US" sz="1200" b="1" dirty="0"/>
              <a:t> 15 lbs.</a:t>
            </a:r>
          </a:p>
        </p:txBody>
      </p:sp>
    </p:spTree>
    <p:extLst>
      <p:ext uri="{BB962C8B-B14F-4D97-AF65-F5344CB8AC3E}">
        <p14:creationId xmlns:p14="http://schemas.microsoft.com/office/powerpoint/2010/main" val="38642143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56041" y="1185338"/>
            <a:ext cx="8423276" cy="5263749"/>
          </a:xfrm>
          <a:prstGeom prst="rect">
            <a:avLst/>
          </a:prstGeom>
        </p:spPr>
        <p:txBody>
          <a:bodyPr wrap="square">
            <a:spAutoFit/>
          </a:bodyPr>
          <a:lstStyle/>
          <a:p>
            <a:pPr>
              <a:lnSpc>
                <a:spcPct val="107000"/>
              </a:lnSpc>
              <a:spcAft>
                <a:spcPts val="800"/>
              </a:spcAft>
            </a:pPr>
            <a:r>
              <a:rPr lang="en-US" dirty="0">
                <a:solidFill>
                  <a:prstClr val="black"/>
                </a:solidFill>
                <a:ea typeface="Calibri" panose="020F0502020204030204" pitchFamily="34" charset="0"/>
                <a:cs typeface="Times New Roman" panose="02020603050405020304" pitchFamily="18" charset="0"/>
              </a:rPr>
              <a:t>Personal Electronics Compatibility is Key</a:t>
            </a:r>
          </a:p>
          <a:p>
            <a:pPr>
              <a:lnSpc>
                <a:spcPct val="107000"/>
              </a:lnSpc>
              <a:spcAft>
                <a:spcPts val="800"/>
              </a:spcAft>
            </a:pPr>
            <a:r>
              <a:rPr lang="en-US" sz="1200" dirty="0">
                <a:solidFill>
                  <a:prstClr val="black"/>
                </a:solidFill>
                <a:ea typeface="Calibri" panose="020F0502020204030204" pitchFamily="34" charset="0"/>
                <a:cs typeface="Times New Roman" panose="02020603050405020304" pitchFamily="18" charset="0"/>
              </a:rPr>
              <a:t>Charging functionality and multi-functional tables are what people are considering when they think of "home office" furniture. People want products that support their use of personal electronics. </a:t>
            </a:r>
          </a:p>
          <a:p>
            <a:pPr lvl="1">
              <a:lnSpc>
                <a:spcPct val="107000"/>
              </a:lnSpc>
              <a:spcAft>
                <a:spcPts val="800"/>
              </a:spcAft>
            </a:pPr>
            <a:r>
              <a:rPr lang="en-US" sz="1200" b="1" dirty="0">
                <a:solidFill>
                  <a:prstClr val="black"/>
                </a:solidFill>
              </a:rPr>
              <a:t>30% of polled customers </a:t>
            </a:r>
            <a:r>
              <a:rPr lang="en-US" sz="1200" dirty="0">
                <a:solidFill>
                  <a:prstClr val="black"/>
                </a:solidFill>
              </a:rPr>
              <a:t>responded that would </a:t>
            </a:r>
            <a:r>
              <a:rPr lang="en-US" sz="1200" b="1" dirty="0">
                <a:solidFill>
                  <a:prstClr val="black"/>
                </a:solidFill>
              </a:rPr>
              <a:t>definitely</a:t>
            </a:r>
            <a:r>
              <a:rPr lang="en-US" sz="1200" dirty="0">
                <a:solidFill>
                  <a:prstClr val="black"/>
                </a:solidFill>
              </a:rPr>
              <a:t> or </a:t>
            </a:r>
            <a:r>
              <a:rPr lang="en-US" sz="1200" b="1" dirty="0">
                <a:solidFill>
                  <a:prstClr val="black"/>
                </a:solidFill>
              </a:rPr>
              <a:t>very likely</a:t>
            </a:r>
            <a:r>
              <a:rPr lang="en-US" sz="1200" dirty="0">
                <a:solidFill>
                  <a:prstClr val="black"/>
                </a:solidFill>
              </a:rPr>
              <a:t> purchase furniture, a </a:t>
            </a:r>
            <a:r>
              <a:rPr lang="en-US" sz="1200" b="1" dirty="0">
                <a:solidFill>
                  <a:prstClr val="black"/>
                </a:solidFill>
              </a:rPr>
              <a:t>stand </a:t>
            </a:r>
            <a:r>
              <a:rPr lang="en-US" sz="1200" dirty="0">
                <a:solidFill>
                  <a:prstClr val="black"/>
                </a:solidFill>
              </a:rPr>
              <a:t>or </a:t>
            </a:r>
            <a:r>
              <a:rPr lang="en-US" sz="1200" b="1" dirty="0">
                <a:solidFill>
                  <a:prstClr val="black"/>
                </a:solidFill>
              </a:rPr>
              <a:t>mount</a:t>
            </a:r>
            <a:r>
              <a:rPr lang="en-US" sz="1200" dirty="0">
                <a:solidFill>
                  <a:prstClr val="black"/>
                </a:solidFill>
              </a:rPr>
              <a:t> to house a computing device. </a:t>
            </a:r>
          </a:p>
          <a:p>
            <a:pPr lvl="1"/>
            <a:r>
              <a:rPr lang="en-US" sz="1200" b="1" dirty="0">
                <a:solidFill>
                  <a:prstClr val="black"/>
                </a:solidFill>
              </a:rPr>
              <a:t>60% of polled customers </a:t>
            </a:r>
            <a:r>
              <a:rPr lang="en-US" sz="1200" dirty="0">
                <a:solidFill>
                  <a:prstClr val="black"/>
                </a:solidFill>
              </a:rPr>
              <a:t>think devices with charging capability are more attractive than they did a year ago, and that trend is </a:t>
            </a:r>
            <a:r>
              <a:rPr lang="en-US" sz="1200" b="1" dirty="0">
                <a:solidFill>
                  <a:prstClr val="black"/>
                </a:solidFill>
              </a:rPr>
              <a:t>moving upward</a:t>
            </a:r>
            <a:r>
              <a:rPr lang="en-US" sz="1200" dirty="0">
                <a:solidFill>
                  <a:prstClr val="black"/>
                </a:solidFill>
              </a:rPr>
              <a:t>.</a:t>
            </a:r>
          </a:p>
          <a:p>
            <a:pPr>
              <a:spcAft>
                <a:spcPts val="800"/>
              </a:spcAft>
            </a:pPr>
            <a:r>
              <a:rPr lang="en-US" sz="1600" b="1" dirty="0">
                <a:solidFill>
                  <a:prstClr val="black"/>
                </a:solidFill>
                <a:ea typeface="Calibri" panose="020F0502020204030204" pitchFamily="34" charset="0"/>
                <a:cs typeface="Times New Roman" panose="02020603050405020304" pitchFamily="18" charset="0"/>
              </a:rPr>
              <a:t/>
            </a:r>
            <a:br>
              <a:rPr lang="en-US" sz="1600" b="1" dirty="0">
                <a:solidFill>
                  <a:prstClr val="black"/>
                </a:solidFill>
                <a:ea typeface="Calibri" panose="020F0502020204030204" pitchFamily="34" charset="0"/>
                <a:cs typeface="Times New Roman" panose="02020603050405020304" pitchFamily="18" charset="0"/>
              </a:rPr>
            </a:br>
            <a:r>
              <a:rPr lang="en-US" dirty="0">
                <a:solidFill>
                  <a:prstClr val="black"/>
                </a:solidFill>
                <a:ea typeface="Calibri" panose="020F0502020204030204" pitchFamily="34" charset="0"/>
                <a:cs typeface="Times New Roman" panose="02020603050405020304" pitchFamily="18" charset="0"/>
              </a:rPr>
              <a:t>Less Bulky, Traditional Storage; More Lifestyle Focused Storage</a:t>
            </a:r>
          </a:p>
          <a:p>
            <a:pPr>
              <a:lnSpc>
                <a:spcPct val="107000"/>
              </a:lnSpc>
              <a:spcAft>
                <a:spcPts val="800"/>
              </a:spcAft>
            </a:pPr>
            <a:r>
              <a:rPr lang="en-US" sz="1200" dirty="0">
                <a:solidFill>
                  <a:prstClr val="black"/>
                </a:solidFill>
                <a:ea typeface="Calibri" panose="020F0502020204030204" pitchFamily="34" charset="0"/>
                <a:cs typeface="Times New Roman" panose="02020603050405020304" pitchFamily="18" charset="0"/>
              </a:rPr>
              <a:t>Modern consumers are less interested in desks with large, file-oriented, built-in storage due to the home computing revolution. As a result, the kind of storage and features that people want are changing. Home office furniture needs to connect with the consumers' lifestyle and taste. Support for technology is a important: USB/Wireless charging, keyboard trays, laptop risers, PC cages and cable management are key points.</a:t>
            </a:r>
            <a:endParaRPr lang="en-US" sz="1400" dirty="0">
              <a:solidFill>
                <a:prstClr val="black"/>
              </a:solidFill>
              <a:ea typeface="Calibri" panose="020F0502020204030204" pitchFamily="34" charset="0"/>
              <a:cs typeface="Times New Roman" panose="02020603050405020304" pitchFamily="18" charset="0"/>
            </a:endParaRPr>
          </a:p>
          <a:p>
            <a:pPr>
              <a:lnSpc>
                <a:spcPct val="107000"/>
              </a:lnSpc>
              <a:spcAft>
                <a:spcPts val="800"/>
              </a:spcAft>
            </a:pPr>
            <a:r>
              <a:rPr lang="en-US" dirty="0">
                <a:solidFill>
                  <a:prstClr val="black"/>
                </a:solidFill>
                <a:ea typeface="Calibri" panose="020F0502020204030204" pitchFamily="34" charset="0"/>
                <a:cs typeface="Times New Roman" panose="02020603050405020304" pitchFamily="18" charset="0"/>
              </a:rPr>
              <a:t>Mobility, Accessibility, Portability</a:t>
            </a:r>
          </a:p>
          <a:p>
            <a:pPr>
              <a:lnSpc>
                <a:spcPct val="107000"/>
              </a:lnSpc>
              <a:spcAft>
                <a:spcPts val="800"/>
              </a:spcAft>
            </a:pPr>
            <a:r>
              <a:rPr lang="en-US" sz="1200" dirty="0">
                <a:solidFill>
                  <a:prstClr val="black"/>
                </a:solidFill>
                <a:ea typeface="Calibri" panose="020F0502020204030204" pitchFamily="34" charset="0"/>
                <a:cs typeface="Times New Roman" panose="02020603050405020304" pitchFamily="18" charset="0"/>
              </a:rPr>
              <a:t>For the people without a designated office, the ability to work in multiple spaces of a home, or even in different areas of an office building, can be valuable. More over, the mobility and adjustability of a desk is important to older and disabled users who use them near furniture like wheel.</a:t>
            </a:r>
          </a:p>
          <a:p>
            <a:pPr>
              <a:lnSpc>
                <a:spcPct val="107000"/>
              </a:lnSpc>
              <a:spcAft>
                <a:spcPts val="800"/>
              </a:spcAft>
            </a:pPr>
            <a:r>
              <a:rPr lang="en-US" dirty="0">
                <a:solidFill>
                  <a:prstClr val="black"/>
                </a:solidFill>
                <a:ea typeface="Calibri" panose="020F0502020204030204" pitchFamily="34" charset="0"/>
                <a:cs typeface="Times New Roman" panose="02020603050405020304" pitchFamily="18" charset="0"/>
              </a:rPr>
              <a:t>Influence from Schools and Millennials</a:t>
            </a:r>
            <a:endParaRPr lang="en-US" sz="1600" dirty="0">
              <a:solidFill>
                <a:prstClr val="black"/>
              </a:solidFill>
              <a:cs typeface="Times New Roman" panose="02020603050405020304" pitchFamily="18" charset="0"/>
            </a:endParaRPr>
          </a:p>
          <a:p>
            <a:pPr>
              <a:lnSpc>
                <a:spcPct val="107000"/>
              </a:lnSpc>
              <a:spcAft>
                <a:spcPts val="800"/>
              </a:spcAft>
            </a:pPr>
            <a:r>
              <a:rPr lang="en-US" sz="1200" dirty="0">
                <a:solidFill>
                  <a:prstClr val="black"/>
                </a:solidFill>
              </a:rPr>
              <a:t>The younger generation is less concerned with formality in their personal and professional worlds and like the freedom and collaborative environment enabled by mobile workspaces. Desk carts allow people to work together easily.</a:t>
            </a:r>
          </a:p>
        </p:txBody>
      </p:sp>
      <p:sp>
        <p:nvSpPr>
          <p:cNvPr id="8" name="Rectangle 7"/>
          <p:cNvSpPr/>
          <p:nvPr/>
        </p:nvSpPr>
        <p:spPr>
          <a:xfrm>
            <a:off x="-8642" y="456813"/>
            <a:ext cx="9152642" cy="400110"/>
          </a:xfrm>
          <a:prstGeom prst="rect">
            <a:avLst/>
          </a:prstGeom>
        </p:spPr>
        <p:txBody>
          <a:bodyPr wrap="square">
            <a:spAutoFit/>
          </a:bodyPr>
          <a:lstStyle/>
          <a:p>
            <a:pPr algn="ctr"/>
            <a:r>
              <a:rPr lang="en-US" sz="2000" dirty="0">
                <a:latin typeface="+mj-lt"/>
                <a:cs typeface="Arial" panose="020B0604020202020204" pitchFamily="34" charset="0"/>
              </a:rPr>
              <a:t>Consumer Workspace Trends</a:t>
            </a: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158" y="0"/>
            <a:ext cx="1653540" cy="924329"/>
          </a:xfrm>
          <a:prstGeom prst="rect">
            <a:avLst/>
          </a:prstGeom>
        </p:spPr>
      </p:pic>
    </p:spTree>
    <p:extLst>
      <p:ext uri="{BB962C8B-B14F-4D97-AF65-F5344CB8AC3E}">
        <p14:creationId xmlns:p14="http://schemas.microsoft.com/office/powerpoint/2010/main" val="26232442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6661" t="21276" r="8011" b="22423"/>
          <a:stretch/>
        </p:blipFill>
        <p:spPr>
          <a:xfrm>
            <a:off x="0" y="2292857"/>
            <a:ext cx="4224316" cy="2787247"/>
          </a:xfrm>
          <a:prstGeom prst="rect">
            <a:avLst/>
          </a:prstGeom>
        </p:spPr>
      </p:pic>
      <p:sp>
        <p:nvSpPr>
          <p:cNvPr id="8" name="Rectangle 7"/>
          <p:cNvSpPr/>
          <p:nvPr/>
        </p:nvSpPr>
        <p:spPr>
          <a:xfrm>
            <a:off x="7220170" y="0"/>
            <a:ext cx="1923830" cy="523220"/>
          </a:xfrm>
          <a:prstGeom prst="rect">
            <a:avLst/>
          </a:prstGeom>
        </p:spPr>
        <p:txBody>
          <a:bodyPr wrap="square">
            <a:spAutoFit/>
          </a:bodyPr>
          <a:lstStyle/>
          <a:p>
            <a:pPr marL="0" lvl="1" algn="r"/>
            <a:r>
              <a:rPr lang="en-US" sz="1400" dirty="0">
                <a:solidFill>
                  <a:prstClr val="black"/>
                </a:solidFill>
                <a:latin typeface="Calibri Light" panose="020F0302020204030204"/>
                <a:cs typeface="Arial" panose="020B0604020202020204" pitchFamily="34" charset="0"/>
              </a:rPr>
              <a:t>Model: OFF65843</a:t>
            </a:r>
          </a:p>
          <a:p>
            <a:pPr marL="0" lvl="1" algn="r"/>
            <a:r>
              <a:rPr lang="en-US" sz="1400" dirty="0">
                <a:solidFill>
                  <a:prstClr val="black"/>
                </a:solidFill>
                <a:latin typeface="Calibri Light" panose="020F0302020204030204"/>
                <a:cs typeface="Arial" panose="020B0604020202020204" pitchFamily="34" charset="0"/>
              </a:rPr>
              <a:t>MSRP: $129.99</a:t>
            </a:r>
          </a:p>
        </p:txBody>
      </p:sp>
      <p:sp>
        <p:nvSpPr>
          <p:cNvPr id="11" name="TextBox 10"/>
          <p:cNvSpPr txBox="1"/>
          <p:nvPr/>
        </p:nvSpPr>
        <p:spPr>
          <a:xfrm>
            <a:off x="4056172" y="1189694"/>
            <a:ext cx="5087828" cy="707886"/>
          </a:xfrm>
          <a:prstGeom prst="rect">
            <a:avLst/>
          </a:prstGeom>
          <a:noFill/>
        </p:spPr>
        <p:txBody>
          <a:bodyPr wrap="square" rtlCol="0">
            <a:spAutoFit/>
          </a:bodyPr>
          <a:lstStyle/>
          <a:p>
            <a:r>
              <a:rPr lang="en-US" sz="2000" dirty="0">
                <a:solidFill>
                  <a:prstClr val="black"/>
                </a:solidFill>
                <a:latin typeface="Calibri Light" panose="020F0302020204030204"/>
                <a:cs typeface="Arial" panose="020B0604020202020204" pitchFamily="34" charset="0"/>
              </a:rPr>
              <a:t>AIRLIFT® Standing Laptop Desk Converter </a:t>
            </a:r>
            <a:r>
              <a:rPr lang="en-US" sz="2000" dirty="0" smtClean="0">
                <a:solidFill>
                  <a:prstClr val="black"/>
                </a:solidFill>
                <a:latin typeface="Calibri Light" panose="020F0302020204030204"/>
                <a:cs typeface="Arial" panose="020B0604020202020204" pitchFamily="34" charset="0"/>
              </a:rPr>
              <a:t>Riser, White</a:t>
            </a:r>
            <a:endParaRPr lang="en-US" sz="2000" dirty="0">
              <a:solidFill>
                <a:prstClr val="black"/>
              </a:solidFill>
              <a:latin typeface="Calibri Light" panose="020F0302020204030204"/>
              <a:cs typeface="Arial" panose="020B0604020202020204" pitchFamily="34" charset="0"/>
            </a:endParaRPr>
          </a:p>
        </p:txBody>
      </p:sp>
      <p:sp>
        <p:nvSpPr>
          <p:cNvPr id="10" name="TextBox 9"/>
          <p:cNvSpPr txBox="1"/>
          <p:nvPr/>
        </p:nvSpPr>
        <p:spPr>
          <a:xfrm>
            <a:off x="557216" y="1677619"/>
            <a:ext cx="3498956" cy="261610"/>
          </a:xfrm>
          <a:prstGeom prst="rect">
            <a:avLst/>
          </a:prstGeom>
          <a:noFill/>
        </p:spPr>
        <p:txBody>
          <a:bodyPr wrap="square" rtlCol="0">
            <a:spAutoFit/>
          </a:bodyPr>
          <a:lstStyle/>
          <a:p>
            <a:r>
              <a:rPr lang="en-US" sz="1100" i="1" dirty="0">
                <a:solidFill>
                  <a:prstClr val="black"/>
                </a:solidFill>
              </a:rPr>
              <a:t>Extended handles with locking AIRLIFT® levers</a:t>
            </a:r>
          </a:p>
        </p:txBody>
      </p:sp>
      <p:sp>
        <p:nvSpPr>
          <p:cNvPr id="14" name="TextBox 13"/>
          <p:cNvSpPr txBox="1"/>
          <p:nvPr/>
        </p:nvSpPr>
        <p:spPr>
          <a:xfrm>
            <a:off x="788228" y="5149568"/>
            <a:ext cx="3036933" cy="261610"/>
          </a:xfrm>
          <a:prstGeom prst="rect">
            <a:avLst/>
          </a:prstGeom>
          <a:noFill/>
        </p:spPr>
        <p:txBody>
          <a:bodyPr wrap="square" rtlCol="0">
            <a:spAutoFit/>
          </a:bodyPr>
          <a:lstStyle/>
          <a:p>
            <a:pPr algn="ctr"/>
            <a:r>
              <a:rPr lang="en-US" sz="1100" i="1" dirty="0">
                <a:solidFill>
                  <a:prstClr val="black"/>
                </a:solidFill>
              </a:rPr>
              <a:t>12-step </a:t>
            </a:r>
            <a:r>
              <a:rPr lang="en-US" sz="1100" i="1" dirty="0" smtClean="0">
                <a:solidFill>
                  <a:prstClr val="black"/>
                </a:solidFill>
              </a:rPr>
              <a:t>gas-spring height </a:t>
            </a:r>
            <a:r>
              <a:rPr lang="en-US" sz="1100" i="1" dirty="0">
                <a:solidFill>
                  <a:prstClr val="black"/>
                </a:solidFill>
              </a:rPr>
              <a:t>adjustment</a:t>
            </a:r>
          </a:p>
        </p:txBody>
      </p:sp>
      <p:sp>
        <p:nvSpPr>
          <p:cNvPr id="18" name="Oval 17"/>
          <p:cNvSpPr/>
          <p:nvPr/>
        </p:nvSpPr>
        <p:spPr>
          <a:xfrm rot="3035935">
            <a:off x="509619" y="2356013"/>
            <a:ext cx="557218" cy="582106"/>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9" name="Straight Connector 18"/>
          <p:cNvCxnSpPr/>
          <p:nvPr/>
        </p:nvCxnSpPr>
        <p:spPr>
          <a:xfrm flipH="1">
            <a:off x="1013131" y="1906807"/>
            <a:ext cx="757121" cy="5555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58" y="0"/>
            <a:ext cx="1653540" cy="924329"/>
          </a:xfrm>
          <a:prstGeom prst="rect">
            <a:avLst/>
          </a:prstGeom>
        </p:spPr>
      </p:pic>
      <p:sp>
        <p:nvSpPr>
          <p:cNvPr id="17" name="Rectangle 16"/>
          <p:cNvSpPr/>
          <p:nvPr/>
        </p:nvSpPr>
        <p:spPr>
          <a:xfrm>
            <a:off x="4512087" y="1897580"/>
            <a:ext cx="4269873" cy="4216539"/>
          </a:xfrm>
          <a:prstGeom prst="rect">
            <a:avLst/>
          </a:prstGeom>
        </p:spPr>
        <p:txBody>
          <a:bodyPr wrap="square">
            <a:spAutoFit/>
          </a:bodyPr>
          <a:lstStyle/>
          <a:p>
            <a:r>
              <a:rPr lang="en-US" sz="1400" dirty="0">
                <a:solidFill>
                  <a:prstClr val="black"/>
                </a:solidFill>
                <a:latin typeface="Calibri Light" panose="020F0302020204030204"/>
              </a:rPr>
              <a:t>Features</a:t>
            </a:r>
            <a:endParaRPr lang="en-US" sz="1200" dirty="0">
              <a:solidFill>
                <a:prstClr val="black"/>
              </a:solidFill>
              <a:latin typeface="Calibri Light" panose="020F0302020204030204"/>
            </a:endParaRPr>
          </a:p>
          <a:p>
            <a:pPr marL="171450" indent="-171450">
              <a:buFont typeface="Arial" panose="020B0604020202020204" pitchFamily="34" charset="0"/>
              <a:buChar char="•"/>
            </a:pPr>
            <a:r>
              <a:rPr lang="en-US" sz="1200" dirty="0">
                <a:solidFill>
                  <a:prstClr val="black"/>
                </a:solidFill>
              </a:rPr>
              <a:t>Turns any flat surface into an adjustable height workspace</a:t>
            </a:r>
          </a:p>
          <a:p>
            <a:pPr marL="171450" indent="-171450">
              <a:buFont typeface="Arial" panose="020B0604020202020204" pitchFamily="34" charset="0"/>
              <a:buChar char="•"/>
            </a:pPr>
            <a:r>
              <a:rPr lang="en-US" sz="1200" dirty="0">
                <a:solidFill>
                  <a:prstClr val="black"/>
                </a:solidFill>
              </a:rPr>
              <a:t>Extended handles make the desk easy to hold, move and carry</a:t>
            </a:r>
          </a:p>
          <a:p>
            <a:pPr marL="171450" indent="-171450">
              <a:buFont typeface="Arial" panose="020B0604020202020204" pitchFamily="34" charset="0"/>
              <a:buChar char="•"/>
            </a:pPr>
            <a:r>
              <a:rPr lang="en-US" sz="1200" dirty="0">
                <a:solidFill>
                  <a:prstClr val="black"/>
                </a:solidFill>
              </a:rPr>
              <a:t>Enjoy 12 levels of height adjustment up to 15.7 inches high</a:t>
            </a:r>
          </a:p>
          <a:p>
            <a:pPr marL="171450" indent="-171450">
              <a:buFont typeface="Arial" panose="020B0604020202020204" pitchFamily="34" charset="0"/>
              <a:buChar char="•"/>
            </a:pPr>
            <a:r>
              <a:rPr lang="en-US" sz="1200" dirty="0">
                <a:solidFill>
                  <a:prstClr val="black"/>
                </a:solidFill>
              </a:rPr>
              <a:t>Steel frame provides stability and strength</a:t>
            </a:r>
          </a:p>
          <a:p>
            <a:pPr marL="171450" indent="-171450">
              <a:buFont typeface="Arial" panose="020B0604020202020204" pitchFamily="34" charset="0"/>
              <a:buChar char="•"/>
            </a:pPr>
            <a:r>
              <a:rPr lang="en-US" sz="1200" dirty="0">
                <a:solidFill>
                  <a:prstClr val="black"/>
                </a:solidFill>
              </a:rPr>
              <a:t>Generous desk top surface measures 31.3" x 21.3"; fits almost any size laptop and multiple monitor setups</a:t>
            </a:r>
          </a:p>
          <a:p>
            <a:pPr marL="171450" indent="-171450">
              <a:buFont typeface="Arial" panose="020B0604020202020204" pitchFamily="34" charset="0"/>
              <a:buChar char="•"/>
            </a:pPr>
            <a:r>
              <a:rPr lang="en-US" sz="1200" dirty="0">
                <a:solidFill>
                  <a:prstClr val="black"/>
                </a:solidFill>
              </a:rPr>
              <a:t>Ultra-slim frame and desktop design</a:t>
            </a:r>
          </a:p>
          <a:p>
            <a:pPr marL="171450" indent="-171450">
              <a:buFont typeface="Arial" panose="020B0604020202020204" pitchFamily="34" charset="0"/>
              <a:buChar char="•"/>
            </a:pPr>
            <a:r>
              <a:rPr lang="en-US" sz="1200" dirty="0">
                <a:solidFill>
                  <a:prstClr val="black"/>
                </a:solidFill>
              </a:rPr>
              <a:t>Self contained design saves space by adjusting height vertically</a:t>
            </a:r>
          </a:p>
          <a:p>
            <a:pPr marL="171450" indent="-171450">
              <a:buFont typeface="Arial" panose="020B0604020202020204" pitchFamily="34" charset="0"/>
              <a:buChar char="•"/>
            </a:pPr>
            <a:r>
              <a:rPr lang="en-US" sz="1200" dirty="0">
                <a:solidFill>
                  <a:prstClr val="black"/>
                </a:solidFill>
              </a:rPr>
              <a:t>No assembly, no buttons, no plugs; simply unpack and work</a:t>
            </a:r>
          </a:p>
          <a:p>
            <a:pPr marL="171450" indent="-171450">
              <a:buFont typeface="Arial" panose="020B0604020202020204" pitchFamily="34" charset="0"/>
              <a:buChar char="•"/>
            </a:pPr>
            <a:endParaRPr lang="en-US" sz="1200" dirty="0">
              <a:solidFill>
                <a:prstClr val="black"/>
              </a:solidFill>
            </a:endParaRPr>
          </a:p>
          <a:p>
            <a:r>
              <a:rPr lang="en-US" sz="1400" dirty="0">
                <a:solidFill>
                  <a:prstClr val="black"/>
                </a:solidFill>
                <a:latin typeface="Calibri Light" panose="020F0302020204030204"/>
              </a:rPr>
              <a:t>Specifications</a:t>
            </a:r>
            <a:endParaRPr lang="en-US" sz="1200" dirty="0">
              <a:solidFill>
                <a:prstClr val="black"/>
              </a:solidFill>
              <a:latin typeface="Calibri Light" panose="020F0302020204030204"/>
            </a:endParaRPr>
          </a:p>
          <a:p>
            <a:pPr marL="171450" indent="-171450">
              <a:buFont typeface="Arial" panose="020B0604020202020204" pitchFamily="34" charset="0"/>
              <a:buChar char="•"/>
            </a:pPr>
            <a:r>
              <a:rPr lang="en-US" sz="1200" dirty="0">
                <a:solidFill>
                  <a:prstClr val="black"/>
                </a:solidFill>
              </a:rPr>
              <a:t>Top Material: </a:t>
            </a:r>
            <a:r>
              <a:rPr lang="en-US" sz="1200" b="1" dirty="0" smtClean="0">
                <a:solidFill>
                  <a:prstClr val="black"/>
                </a:solidFill>
              </a:rPr>
              <a:t>Compact board</a:t>
            </a:r>
            <a:endParaRPr lang="en-US" sz="1200" b="1" dirty="0">
              <a:solidFill>
                <a:prstClr val="black"/>
              </a:solidFill>
            </a:endParaRPr>
          </a:p>
          <a:p>
            <a:pPr marL="171450" indent="-171450">
              <a:buFont typeface="Arial" panose="020B0604020202020204" pitchFamily="34" charset="0"/>
              <a:buChar char="•"/>
            </a:pPr>
            <a:r>
              <a:rPr lang="en-US" sz="1200" dirty="0">
                <a:solidFill>
                  <a:prstClr val="black"/>
                </a:solidFill>
              </a:rPr>
              <a:t>Top Area: </a:t>
            </a:r>
            <a:r>
              <a:rPr lang="en-US" sz="1200" b="1" dirty="0">
                <a:solidFill>
                  <a:prstClr val="black"/>
                </a:solidFill>
              </a:rPr>
              <a:t>31.3" x 21.3"</a:t>
            </a:r>
          </a:p>
          <a:p>
            <a:pPr marL="171450" indent="-171450">
              <a:buFont typeface="Arial" panose="020B0604020202020204" pitchFamily="34" charset="0"/>
              <a:buChar char="•"/>
            </a:pPr>
            <a:r>
              <a:rPr lang="en-US" sz="1200" dirty="0">
                <a:solidFill>
                  <a:prstClr val="black"/>
                </a:solidFill>
              </a:rPr>
              <a:t>Top Color: </a:t>
            </a:r>
            <a:r>
              <a:rPr lang="en-US" sz="1200" b="1" dirty="0">
                <a:solidFill>
                  <a:prstClr val="black"/>
                </a:solidFill>
              </a:rPr>
              <a:t>White</a:t>
            </a:r>
          </a:p>
          <a:p>
            <a:pPr marL="171450" indent="-171450">
              <a:buFont typeface="Arial" panose="020B0604020202020204" pitchFamily="34" charset="0"/>
              <a:buChar char="•"/>
            </a:pPr>
            <a:r>
              <a:rPr lang="en-US" sz="1200" dirty="0">
                <a:solidFill>
                  <a:prstClr val="black"/>
                </a:solidFill>
              </a:rPr>
              <a:t>Frame Color:</a:t>
            </a:r>
            <a:r>
              <a:rPr lang="en-US" sz="1200" b="1" dirty="0">
                <a:solidFill>
                  <a:prstClr val="black"/>
                </a:solidFill>
              </a:rPr>
              <a:t> </a:t>
            </a:r>
            <a:r>
              <a:rPr lang="en-US" sz="1200" b="1" dirty="0" smtClean="0">
                <a:solidFill>
                  <a:prstClr val="black"/>
                </a:solidFill>
              </a:rPr>
              <a:t>Black</a:t>
            </a:r>
            <a:endParaRPr lang="en-US" sz="1200" b="1" dirty="0">
              <a:solidFill>
                <a:prstClr val="black"/>
              </a:solidFill>
            </a:endParaRPr>
          </a:p>
          <a:p>
            <a:pPr marL="171450" indent="-171450">
              <a:buFont typeface="Arial" panose="020B0604020202020204" pitchFamily="34" charset="0"/>
              <a:buChar char="•"/>
            </a:pPr>
            <a:r>
              <a:rPr lang="en-US" sz="1200" dirty="0">
                <a:solidFill>
                  <a:prstClr val="black"/>
                </a:solidFill>
              </a:rPr>
              <a:t>Adjustment Type: </a:t>
            </a:r>
            <a:r>
              <a:rPr lang="en-US" sz="1200" b="1" dirty="0">
                <a:solidFill>
                  <a:prstClr val="black"/>
                </a:solidFill>
              </a:rPr>
              <a:t>Pneumatic</a:t>
            </a:r>
          </a:p>
          <a:p>
            <a:pPr marL="171450" indent="-171450">
              <a:buFont typeface="Arial" panose="020B0604020202020204" pitchFamily="34" charset="0"/>
              <a:buChar char="•"/>
            </a:pPr>
            <a:r>
              <a:rPr lang="en-US" sz="1200" dirty="0">
                <a:solidFill>
                  <a:prstClr val="black"/>
                </a:solidFill>
              </a:rPr>
              <a:t>Adjustment Range: </a:t>
            </a:r>
            <a:r>
              <a:rPr lang="en-US" sz="1200" b="1" dirty="0">
                <a:solidFill>
                  <a:prstClr val="black"/>
                </a:solidFill>
              </a:rPr>
              <a:t>1.2" to 15.7"</a:t>
            </a:r>
          </a:p>
          <a:p>
            <a:pPr marL="171450" indent="-171450">
              <a:buFont typeface="Arial" panose="020B0604020202020204" pitchFamily="34" charset="0"/>
              <a:buChar char="•"/>
            </a:pPr>
            <a:r>
              <a:rPr lang="en-US" sz="1200" dirty="0">
                <a:solidFill>
                  <a:prstClr val="black"/>
                </a:solidFill>
              </a:rPr>
              <a:t>Overall Size: </a:t>
            </a:r>
            <a:r>
              <a:rPr lang="en-US" sz="1200" b="1" dirty="0">
                <a:solidFill>
                  <a:prstClr val="black"/>
                </a:solidFill>
              </a:rPr>
              <a:t>31.3" W x 21.3" D x (1.2" to 15.7") H</a:t>
            </a:r>
          </a:p>
          <a:p>
            <a:pPr marL="171450" indent="-171450">
              <a:buFont typeface="Arial" panose="020B0604020202020204" pitchFamily="34" charset="0"/>
              <a:buChar char="•"/>
            </a:pPr>
            <a:r>
              <a:rPr lang="en-US" sz="1200" dirty="0">
                <a:solidFill>
                  <a:prstClr val="black"/>
                </a:solidFill>
              </a:rPr>
              <a:t>Weight: </a:t>
            </a:r>
            <a:r>
              <a:rPr lang="en-US" sz="1200" b="1" dirty="0">
                <a:solidFill>
                  <a:prstClr val="black"/>
                </a:solidFill>
              </a:rPr>
              <a:t>23.59 lbs.</a:t>
            </a:r>
          </a:p>
          <a:p>
            <a:pPr marL="171450" indent="-171450">
              <a:buFont typeface="Arial" panose="020B0604020202020204" pitchFamily="34" charset="0"/>
              <a:buChar char="•"/>
            </a:pPr>
            <a:r>
              <a:rPr lang="en-US" sz="1200" dirty="0">
                <a:solidFill>
                  <a:prstClr val="black"/>
                </a:solidFill>
              </a:rPr>
              <a:t>Weight Capacity:</a:t>
            </a:r>
            <a:r>
              <a:rPr lang="en-US" sz="1200" b="1" dirty="0">
                <a:solidFill>
                  <a:prstClr val="black"/>
                </a:solidFill>
              </a:rPr>
              <a:t> 22 lbs. </a:t>
            </a:r>
          </a:p>
          <a:p>
            <a:pPr marL="171450" indent="-171450">
              <a:buFont typeface="Arial" panose="020B0604020202020204" pitchFamily="34" charset="0"/>
              <a:buChar char="•"/>
            </a:pPr>
            <a:endParaRPr lang="en-US" sz="1200" dirty="0">
              <a:solidFill>
                <a:prstClr val="black"/>
              </a:solidFill>
            </a:endParaRPr>
          </a:p>
        </p:txBody>
      </p:sp>
    </p:spTree>
    <p:extLst>
      <p:ext uri="{BB962C8B-B14F-4D97-AF65-F5344CB8AC3E}">
        <p14:creationId xmlns:p14="http://schemas.microsoft.com/office/powerpoint/2010/main" val="14056691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9631" t="26407" r="11116" b="21883"/>
          <a:stretch/>
        </p:blipFill>
        <p:spPr>
          <a:xfrm>
            <a:off x="76200" y="2297208"/>
            <a:ext cx="4087294" cy="2666838"/>
          </a:xfrm>
          <a:prstGeom prst="rect">
            <a:avLst/>
          </a:prstGeom>
        </p:spPr>
      </p:pic>
      <p:sp>
        <p:nvSpPr>
          <p:cNvPr id="8" name="Rectangle 7"/>
          <p:cNvSpPr/>
          <p:nvPr/>
        </p:nvSpPr>
        <p:spPr>
          <a:xfrm>
            <a:off x="7271541" y="0"/>
            <a:ext cx="1872459" cy="954107"/>
          </a:xfrm>
          <a:prstGeom prst="rect">
            <a:avLst/>
          </a:prstGeom>
        </p:spPr>
        <p:txBody>
          <a:bodyPr wrap="square">
            <a:spAutoFit/>
          </a:bodyPr>
          <a:lstStyle/>
          <a:p>
            <a:pPr marL="0" lvl="1" algn="r"/>
            <a:r>
              <a:rPr lang="en-US" sz="1400" dirty="0">
                <a:solidFill>
                  <a:prstClr val="black"/>
                </a:solidFill>
                <a:latin typeface="Calibri Light" panose="020F0302020204030204"/>
                <a:cs typeface="Arial" panose="020B0604020202020204" pitchFamily="34" charset="0"/>
              </a:rPr>
              <a:t>Model: OFF65842</a:t>
            </a:r>
          </a:p>
          <a:p>
            <a:pPr marL="0" lvl="1" algn="r"/>
            <a:r>
              <a:rPr lang="en-US" sz="1400" dirty="0">
                <a:solidFill>
                  <a:prstClr val="black"/>
                </a:solidFill>
                <a:latin typeface="Calibri Light" panose="020F0302020204030204"/>
                <a:cs typeface="Arial" panose="020B0604020202020204" pitchFamily="34" charset="0"/>
              </a:rPr>
              <a:t>MSRP: $129.99</a:t>
            </a:r>
          </a:p>
          <a:p>
            <a:pPr marL="0" lvl="1" algn="r"/>
            <a:r>
              <a:rPr lang="en-US" sz="1400" dirty="0">
                <a:solidFill>
                  <a:prstClr val="black"/>
                </a:solidFill>
                <a:latin typeface="Calibri Light" panose="020F0302020204030204"/>
                <a:cs typeface="Arial" panose="020B0604020202020204" pitchFamily="34" charset="0"/>
              </a:rPr>
              <a:t/>
            </a:r>
            <a:br>
              <a:rPr lang="en-US" sz="1400" dirty="0">
                <a:solidFill>
                  <a:prstClr val="black"/>
                </a:solidFill>
                <a:latin typeface="Calibri Light" panose="020F0302020204030204"/>
                <a:cs typeface="Arial" panose="020B0604020202020204" pitchFamily="34" charset="0"/>
              </a:rPr>
            </a:br>
            <a:endParaRPr lang="en-US" sz="1400" dirty="0">
              <a:solidFill>
                <a:prstClr val="black"/>
              </a:solidFill>
              <a:latin typeface="Calibri Light" panose="020F0302020204030204"/>
              <a:cs typeface="Arial" panose="020B0604020202020204" pitchFamily="34" charset="0"/>
            </a:endParaRPr>
          </a:p>
        </p:txBody>
      </p:sp>
      <p:sp>
        <p:nvSpPr>
          <p:cNvPr id="11" name="TextBox 10"/>
          <p:cNvSpPr txBox="1"/>
          <p:nvPr/>
        </p:nvSpPr>
        <p:spPr>
          <a:xfrm>
            <a:off x="788228" y="4964046"/>
            <a:ext cx="3036933" cy="261610"/>
          </a:xfrm>
          <a:prstGeom prst="rect">
            <a:avLst/>
          </a:prstGeom>
          <a:noFill/>
        </p:spPr>
        <p:txBody>
          <a:bodyPr wrap="square" rtlCol="0">
            <a:spAutoFit/>
          </a:bodyPr>
          <a:lstStyle/>
          <a:p>
            <a:pPr algn="ctr"/>
            <a:r>
              <a:rPr lang="en-US" sz="1100" i="1" dirty="0">
                <a:solidFill>
                  <a:prstClr val="black"/>
                </a:solidFill>
              </a:rPr>
              <a:t>12-step </a:t>
            </a:r>
            <a:r>
              <a:rPr lang="en-US" sz="1100" i="1" dirty="0" smtClean="0">
                <a:solidFill>
                  <a:prstClr val="black"/>
                </a:solidFill>
              </a:rPr>
              <a:t>gas-spring height adjustment</a:t>
            </a:r>
            <a:endParaRPr lang="en-US" sz="1100" i="1" dirty="0">
              <a:solidFill>
                <a:prstClr val="black"/>
              </a:solidFill>
            </a:endParaRPr>
          </a:p>
        </p:txBody>
      </p:sp>
      <p:sp>
        <p:nvSpPr>
          <p:cNvPr id="14" name="TextBox 13"/>
          <p:cNvSpPr txBox="1"/>
          <p:nvPr/>
        </p:nvSpPr>
        <p:spPr>
          <a:xfrm>
            <a:off x="527243" y="1658580"/>
            <a:ext cx="3498956" cy="261610"/>
          </a:xfrm>
          <a:prstGeom prst="rect">
            <a:avLst/>
          </a:prstGeom>
          <a:noFill/>
        </p:spPr>
        <p:txBody>
          <a:bodyPr wrap="square" rtlCol="0">
            <a:spAutoFit/>
          </a:bodyPr>
          <a:lstStyle/>
          <a:p>
            <a:r>
              <a:rPr lang="en-US" sz="1100" i="1" dirty="0">
                <a:solidFill>
                  <a:prstClr val="black"/>
                </a:solidFill>
              </a:rPr>
              <a:t>Extended handles with locking AIRLIFT® levers</a:t>
            </a:r>
          </a:p>
        </p:txBody>
      </p:sp>
      <p:sp>
        <p:nvSpPr>
          <p:cNvPr id="16" name="Oval 15"/>
          <p:cNvSpPr/>
          <p:nvPr/>
        </p:nvSpPr>
        <p:spPr>
          <a:xfrm rot="3035935">
            <a:off x="482235" y="2369396"/>
            <a:ext cx="557218" cy="582106"/>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8" name="Straight Connector 17"/>
          <p:cNvCxnSpPr>
            <a:endCxn id="16" idx="0"/>
          </p:cNvCxnSpPr>
          <p:nvPr/>
        </p:nvCxnSpPr>
        <p:spPr>
          <a:xfrm flipH="1">
            <a:off x="985747" y="1920190"/>
            <a:ext cx="757121" cy="5555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58" y="0"/>
            <a:ext cx="1653540" cy="924329"/>
          </a:xfrm>
          <a:prstGeom prst="rect">
            <a:avLst/>
          </a:prstGeom>
        </p:spPr>
      </p:pic>
      <p:sp>
        <p:nvSpPr>
          <p:cNvPr id="21" name="TextBox 20"/>
          <p:cNvSpPr txBox="1"/>
          <p:nvPr/>
        </p:nvSpPr>
        <p:spPr>
          <a:xfrm>
            <a:off x="4056172" y="1189694"/>
            <a:ext cx="5087828" cy="707886"/>
          </a:xfrm>
          <a:prstGeom prst="rect">
            <a:avLst/>
          </a:prstGeom>
          <a:noFill/>
        </p:spPr>
        <p:txBody>
          <a:bodyPr wrap="square" rtlCol="0">
            <a:spAutoFit/>
          </a:bodyPr>
          <a:lstStyle/>
          <a:p>
            <a:r>
              <a:rPr lang="en-US" sz="2000" dirty="0">
                <a:solidFill>
                  <a:prstClr val="black"/>
                </a:solidFill>
                <a:latin typeface="Calibri Light" panose="020F0302020204030204"/>
                <a:cs typeface="Arial" panose="020B0604020202020204" pitchFamily="34" charset="0"/>
              </a:rPr>
              <a:t>AIRLIFT® Standing Laptop Desk Converter </a:t>
            </a:r>
            <a:r>
              <a:rPr lang="en-US" sz="2000" dirty="0" smtClean="0">
                <a:solidFill>
                  <a:prstClr val="black"/>
                </a:solidFill>
                <a:latin typeface="Calibri Light" panose="020F0302020204030204"/>
                <a:cs typeface="Arial" panose="020B0604020202020204" pitchFamily="34" charset="0"/>
              </a:rPr>
              <a:t>Riser, Black</a:t>
            </a:r>
            <a:endParaRPr lang="en-US" sz="2000" dirty="0">
              <a:solidFill>
                <a:prstClr val="black"/>
              </a:solidFill>
              <a:latin typeface="Calibri Light" panose="020F0302020204030204"/>
              <a:cs typeface="Arial" panose="020B0604020202020204" pitchFamily="34" charset="0"/>
            </a:endParaRPr>
          </a:p>
        </p:txBody>
      </p:sp>
      <p:sp>
        <p:nvSpPr>
          <p:cNvPr id="22" name="Rectangle 21"/>
          <p:cNvSpPr/>
          <p:nvPr/>
        </p:nvSpPr>
        <p:spPr>
          <a:xfrm>
            <a:off x="4512087" y="1897580"/>
            <a:ext cx="4269873" cy="4216539"/>
          </a:xfrm>
          <a:prstGeom prst="rect">
            <a:avLst/>
          </a:prstGeom>
        </p:spPr>
        <p:txBody>
          <a:bodyPr wrap="square">
            <a:spAutoFit/>
          </a:bodyPr>
          <a:lstStyle/>
          <a:p>
            <a:r>
              <a:rPr lang="en-US" sz="1400" dirty="0">
                <a:solidFill>
                  <a:prstClr val="black"/>
                </a:solidFill>
                <a:latin typeface="Calibri Light" panose="020F0302020204030204"/>
              </a:rPr>
              <a:t>Features</a:t>
            </a:r>
            <a:endParaRPr lang="en-US" sz="1200" dirty="0">
              <a:solidFill>
                <a:prstClr val="black"/>
              </a:solidFill>
              <a:latin typeface="Calibri Light" panose="020F0302020204030204"/>
            </a:endParaRPr>
          </a:p>
          <a:p>
            <a:pPr marL="171450" indent="-171450">
              <a:buFont typeface="Arial" panose="020B0604020202020204" pitchFamily="34" charset="0"/>
              <a:buChar char="•"/>
            </a:pPr>
            <a:r>
              <a:rPr lang="en-US" sz="1200" dirty="0">
                <a:solidFill>
                  <a:prstClr val="black"/>
                </a:solidFill>
              </a:rPr>
              <a:t>Turns any flat surface into an adjustable height workspace</a:t>
            </a:r>
          </a:p>
          <a:p>
            <a:pPr marL="171450" indent="-171450">
              <a:buFont typeface="Arial" panose="020B0604020202020204" pitchFamily="34" charset="0"/>
              <a:buChar char="•"/>
            </a:pPr>
            <a:r>
              <a:rPr lang="en-US" sz="1200" dirty="0">
                <a:solidFill>
                  <a:prstClr val="black"/>
                </a:solidFill>
              </a:rPr>
              <a:t>Extended handles make the desk easy to hold, move and carry</a:t>
            </a:r>
          </a:p>
          <a:p>
            <a:pPr marL="171450" indent="-171450">
              <a:buFont typeface="Arial" panose="020B0604020202020204" pitchFamily="34" charset="0"/>
              <a:buChar char="•"/>
            </a:pPr>
            <a:r>
              <a:rPr lang="en-US" sz="1200" dirty="0">
                <a:solidFill>
                  <a:prstClr val="black"/>
                </a:solidFill>
              </a:rPr>
              <a:t>Enjoy 12 levels of height adjustment up to 15.7 inches high</a:t>
            </a:r>
          </a:p>
          <a:p>
            <a:pPr marL="171450" indent="-171450">
              <a:buFont typeface="Arial" panose="020B0604020202020204" pitchFamily="34" charset="0"/>
              <a:buChar char="•"/>
            </a:pPr>
            <a:r>
              <a:rPr lang="en-US" sz="1200" dirty="0">
                <a:solidFill>
                  <a:prstClr val="black"/>
                </a:solidFill>
              </a:rPr>
              <a:t>Steel frame provides stability and strength</a:t>
            </a:r>
          </a:p>
          <a:p>
            <a:pPr marL="171450" indent="-171450">
              <a:buFont typeface="Arial" panose="020B0604020202020204" pitchFamily="34" charset="0"/>
              <a:buChar char="•"/>
            </a:pPr>
            <a:r>
              <a:rPr lang="en-US" sz="1200" dirty="0">
                <a:solidFill>
                  <a:prstClr val="black"/>
                </a:solidFill>
              </a:rPr>
              <a:t>Generous desk top surface measures 31.3" x 21.3"; fits almost any size laptop and multiple monitor setups</a:t>
            </a:r>
          </a:p>
          <a:p>
            <a:pPr marL="171450" indent="-171450">
              <a:buFont typeface="Arial" panose="020B0604020202020204" pitchFamily="34" charset="0"/>
              <a:buChar char="•"/>
            </a:pPr>
            <a:r>
              <a:rPr lang="en-US" sz="1200" dirty="0">
                <a:solidFill>
                  <a:prstClr val="black"/>
                </a:solidFill>
              </a:rPr>
              <a:t>Ultra-slim frame and desktop design</a:t>
            </a:r>
          </a:p>
          <a:p>
            <a:pPr marL="171450" indent="-171450">
              <a:buFont typeface="Arial" panose="020B0604020202020204" pitchFamily="34" charset="0"/>
              <a:buChar char="•"/>
            </a:pPr>
            <a:r>
              <a:rPr lang="en-US" sz="1200" dirty="0">
                <a:solidFill>
                  <a:prstClr val="black"/>
                </a:solidFill>
              </a:rPr>
              <a:t>Self contained design saves space by adjusting height vertically</a:t>
            </a:r>
          </a:p>
          <a:p>
            <a:pPr marL="171450" indent="-171450">
              <a:buFont typeface="Arial" panose="020B0604020202020204" pitchFamily="34" charset="0"/>
              <a:buChar char="•"/>
            </a:pPr>
            <a:r>
              <a:rPr lang="en-US" sz="1200" dirty="0">
                <a:solidFill>
                  <a:prstClr val="black"/>
                </a:solidFill>
              </a:rPr>
              <a:t>No assembly, no buttons, no plugs; simply unpack and work</a:t>
            </a:r>
          </a:p>
          <a:p>
            <a:pPr marL="171450" indent="-171450">
              <a:buFont typeface="Arial" panose="020B0604020202020204" pitchFamily="34" charset="0"/>
              <a:buChar char="•"/>
            </a:pPr>
            <a:endParaRPr lang="en-US" sz="1200" dirty="0">
              <a:solidFill>
                <a:prstClr val="black"/>
              </a:solidFill>
            </a:endParaRPr>
          </a:p>
          <a:p>
            <a:r>
              <a:rPr lang="en-US" sz="1400" dirty="0">
                <a:solidFill>
                  <a:prstClr val="black"/>
                </a:solidFill>
                <a:latin typeface="Calibri Light" panose="020F0302020204030204"/>
              </a:rPr>
              <a:t>Specifications</a:t>
            </a:r>
            <a:endParaRPr lang="en-US" sz="1200" dirty="0">
              <a:solidFill>
                <a:prstClr val="black"/>
              </a:solidFill>
              <a:latin typeface="Calibri Light" panose="020F0302020204030204"/>
            </a:endParaRPr>
          </a:p>
          <a:p>
            <a:pPr marL="171450" indent="-171450">
              <a:buFont typeface="Arial" panose="020B0604020202020204" pitchFamily="34" charset="0"/>
              <a:buChar char="•"/>
            </a:pPr>
            <a:r>
              <a:rPr lang="en-US" sz="1200" dirty="0">
                <a:solidFill>
                  <a:prstClr val="black"/>
                </a:solidFill>
              </a:rPr>
              <a:t>Top Material: </a:t>
            </a:r>
            <a:r>
              <a:rPr lang="en-US" sz="1200" b="1" dirty="0" smtClean="0">
                <a:solidFill>
                  <a:prstClr val="black"/>
                </a:solidFill>
              </a:rPr>
              <a:t>Compact board</a:t>
            </a:r>
            <a:endParaRPr lang="en-US" sz="1200" b="1" dirty="0">
              <a:solidFill>
                <a:prstClr val="black"/>
              </a:solidFill>
            </a:endParaRPr>
          </a:p>
          <a:p>
            <a:pPr marL="171450" indent="-171450">
              <a:buFont typeface="Arial" panose="020B0604020202020204" pitchFamily="34" charset="0"/>
              <a:buChar char="•"/>
            </a:pPr>
            <a:r>
              <a:rPr lang="en-US" sz="1200" dirty="0">
                <a:solidFill>
                  <a:prstClr val="black"/>
                </a:solidFill>
              </a:rPr>
              <a:t>Top Area: </a:t>
            </a:r>
            <a:r>
              <a:rPr lang="en-US" sz="1200" b="1" dirty="0">
                <a:solidFill>
                  <a:prstClr val="black"/>
                </a:solidFill>
              </a:rPr>
              <a:t>31.3" x 21.3"</a:t>
            </a:r>
          </a:p>
          <a:p>
            <a:pPr marL="171450" indent="-171450">
              <a:buFont typeface="Arial" panose="020B0604020202020204" pitchFamily="34" charset="0"/>
              <a:buChar char="•"/>
            </a:pPr>
            <a:r>
              <a:rPr lang="en-US" sz="1200" dirty="0">
                <a:solidFill>
                  <a:prstClr val="black"/>
                </a:solidFill>
              </a:rPr>
              <a:t>Top Color: </a:t>
            </a:r>
            <a:r>
              <a:rPr lang="en-US" sz="1200" b="1" dirty="0" smtClean="0">
                <a:solidFill>
                  <a:prstClr val="black"/>
                </a:solidFill>
              </a:rPr>
              <a:t>Black</a:t>
            </a:r>
            <a:endParaRPr lang="en-US" sz="1200" b="1" dirty="0">
              <a:solidFill>
                <a:prstClr val="black"/>
              </a:solidFill>
            </a:endParaRPr>
          </a:p>
          <a:p>
            <a:pPr marL="171450" indent="-171450">
              <a:buFont typeface="Arial" panose="020B0604020202020204" pitchFamily="34" charset="0"/>
              <a:buChar char="•"/>
            </a:pPr>
            <a:r>
              <a:rPr lang="en-US" sz="1200" dirty="0">
                <a:solidFill>
                  <a:prstClr val="black"/>
                </a:solidFill>
              </a:rPr>
              <a:t>Frame Color:</a:t>
            </a:r>
            <a:r>
              <a:rPr lang="en-US" sz="1200" b="1" dirty="0">
                <a:solidFill>
                  <a:prstClr val="black"/>
                </a:solidFill>
              </a:rPr>
              <a:t> </a:t>
            </a:r>
            <a:r>
              <a:rPr lang="en-US" sz="1200" b="1" dirty="0" smtClean="0">
                <a:solidFill>
                  <a:prstClr val="black"/>
                </a:solidFill>
              </a:rPr>
              <a:t>Black</a:t>
            </a:r>
            <a:endParaRPr lang="en-US" sz="1200" b="1" dirty="0">
              <a:solidFill>
                <a:prstClr val="black"/>
              </a:solidFill>
            </a:endParaRPr>
          </a:p>
          <a:p>
            <a:pPr marL="171450" indent="-171450">
              <a:buFont typeface="Arial" panose="020B0604020202020204" pitchFamily="34" charset="0"/>
              <a:buChar char="•"/>
            </a:pPr>
            <a:r>
              <a:rPr lang="en-US" sz="1200" dirty="0">
                <a:solidFill>
                  <a:prstClr val="black"/>
                </a:solidFill>
              </a:rPr>
              <a:t>Adjustment Type: </a:t>
            </a:r>
            <a:r>
              <a:rPr lang="en-US" sz="1200" b="1" dirty="0">
                <a:solidFill>
                  <a:prstClr val="black"/>
                </a:solidFill>
              </a:rPr>
              <a:t>Pneumatic</a:t>
            </a:r>
          </a:p>
          <a:p>
            <a:pPr marL="171450" indent="-171450">
              <a:buFont typeface="Arial" panose="020B0604020202020204" pitchFamily="34" charset="0"/>
              <a:buChar char="•"/>
            </a:pPr>
            <a:r>
              <a:rPr lang="en-US" sz="1200" dirty="0">
                <a:solidFill>
                  <a:prstClr val="black"/>
                </a:solidFill>
              </a:rPr>
              <a:t>Adjustment Range: </a:t>
            </a:r>
            <a:r>
              <a:rPr lang="en-US" sz="1200" b="1" dirty="0">
                <a:solidFill>
                  <a:prstClr val="black"/>
                </a:solidFill>
              </a:rPr>
              <a:t>1.2" to 15.7"</a:t>
            </a:r>
          </a:p>
          <a:p>
            <a:pPr marL="171450" indent="-171450">
              <a:buFont typeface="Arial" panose="020B0604020202020204" pitchFamily="34" charset="0"/>
              <a:buChar char="•"/>
            </a:pPr>
            <a:r>
              <a:rPr lang="en-US" sz="1200" dirty="0">
                <a:solidFill>
                  <a:prstClr val="black"/>
                </a:solidFill>
              </a:rPr>
              <a:t>Overall Size: </a:t>
            </a:r>
            <a:r>
              <a:rPr lang="en-US" sz="1200" b="1" dirty="0">
                <a:solidFill>
                  <a:prstClr val="black"/>
                </a:solidFill>
              </a:rPr>
              <a:t>31.3" W x 21.3" D x (1.2" to 15.7") H</a:t>
            </a:r>
          </a:p>
          <a:p>
            <a:pPr marL="171450" indent="-171450">
              <a:buFont typeface="Arial" panose="020B0604020202020204" pitchFamily="34" charset="0"/>
              <a:buChar char="•"/>
            </a:pPr>
            <a:r>
              <a:rPr lang="en-US" sz="1200" dirty="0">
                <a:solidFill>
                  <a:prstClr val="black"/>
                </a:solidFill>
              </a:rPr>
              <a:t>Weight: </a:t>
            </a:r>
            <a:r>
              <a:rPr lang="en-US" sz="1200" b="1" dirty="0">
                <a:solidFill>
                  <a:prstClr val="black"/>
                </a:solidFill>
              </a:rPr>
              <a:t>23.59 lbs.</a:t>
            </a:r>
          </a:p>
          <a:p>
            <a:pPr marL="171450" indent="-171450">
              <a:buFont typeface="Arial" panose="020B0604020202020204" pitchFamily="34" charset="0"/>
              <a:buChar char="•"/>
            </a:pPr>
            <a:r>
              <a:rPr lang="en-US" sz="1200" dirty="0">
                <a:solidFill>
                  <a:prstClr val="black"/>
                </a:solidFill>
              </a:rPr>
              <a:t>Weight Capacity:</a:t>
            </a:r>
            <a:r>
              <a:rPr lang="en-US" sz="1200" b="1" dirty="0">
                <a:solidFill>
                  <a:prstClr val="black"/>
                </a:solidFill>
              </a:rPr>
              <a:t> 22 lbs. </a:t>
            </a:r>
          </a:p>
          <a:p>
            <a:pPr marL="171450" indent="-171450">
              <a:buFont typeface="Arial" panose="020B0604020202020204" pitchFamily="34" charset="0"/>
              <a:buChar char="•"/>
            </a:pPr>
            <a:endParaRPr lang="en-US" sz="1200" dirty="0">
              <a:solidFill>
                <a:prstClr val="black"/>
              </a:solidFill>
            </a:endParaRPr>
          </a:p>
        </p:txBody>
      </p:sp>
    </p:spTree>
    <p:extLst>
      <p:ext uri="{BB962C8B-B14F-4D97-AF65-F5344CB8AC3E}">
        <p14:creationId xmlns:p14="http://schemas.microsoft.com/office/powerpoint/2010/main" val="7011841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469914" y="1076254"/>
            <a:ext cx="6674087" cy="400110"/>
          </a:xfrm>
          <a:prstGeom prst="rect">
            <a:avLst/>
          </a:prstGeom>
        </p:spPr>
        <p:txBody>
          <a:bodyPr wrap="square">
            <a:spAutoFit/>
          </a:bodyPr>
          <a:lstStyle/>
          <a:p>
            <a:r>
              <a:rPr lang="en-US" sz="2000" dirty="0">
                <a:solidFill>
                  <a:prstClr val="black"/>
                </a:solidFill>
                <a:latin typeface="+mj-lt"/>
                <a:cs typeface="Arial" panose="020B0604020202020204" pitchFamily="34" charset="0"/>
              </a:rPr>
              <a:t>AIRLIFT® </a:t>
            </a:r>
            <a:r>
              <a:rPr lang="en-US" sz="2000" dirty="0">
                <a:latin typeface="+mj-lt"/>
              </a:rPr>
              <a:t>360 Adjustable Under-the-Desk Ergonomic Keyboard </a:t>
            </a:r>
            <a:endParaRPr lang="en-US" sz="2000" dirty="0">
              <a:solidFill>
                <a:prstClr val="black"/>
              </a:solidFill>
              <a:latin typeface="+mj-lt"/>
              <a:cs typeface="Arial" panose="020B0604020202020204" pitchFamily="34" charset="0"/>
            </a:endParaRPr>
          </a:p>
        </p:txBody>
      </p:sp>
      <p:sp>
        <p:nvSpPr>
          <p:cNvPr id="11" name="Rectangle 10"/>
          <p:cNvSpPr/>
          <p:nvPr/>
        </p:nvSpPr>
        <p:spPr>
          <a:xfrm>
            <a:off x="5254514" y="1499638"/>
            <a:ext cx="3889485" cy="3647152"/>
          </a:xfrm>
          <a:prstGeom prst="rect">
            <a:avLst/>
          </a:prstGeom>
        </p:spPr>
        <p:txBody>
          <a:bodyPr wrap="square">
            <a:spAutoFit/>
          </a:bodyPr>
          <a:lstStyle/>
          <a:p>
            <a:r>
              <a:rPr lang="en-US" sz="1400" dirty="0">
                <a:solidFill>
                  <a:prstClr val="black"/>
                </a:solidFill>
                <a:latin typeface="Calibri Light" panose="020F0302020204030204" pitchFamily="34" charset="0"/>
              </a:rPr>
              <a:t>Features</a:t>
            </a:r>
          </a:p>
          <a:p>
            <a:pPr marL="171450" indent="-171450">
              <a:buFont typeface="Arial" panose="020B0604020202020204" pitchFamily="34" charset="0"/>
              <a:buChar char="•"/>
            </a:pPr>
            <a:r>
              <a:rPr lang="en-US" sz="1200" dirty="0">
                <a:solidFill>
                  <a:prstClr val="black"/>
                </a:solidFill>
              </a:rPr>
              <a:t>Retractable design lets users push the tray in and out</a:t>
            </a:r>
          </a:p>
          <a:p>
            <a:pPr marL="171450" indent="-171450">
              <a:buFont typeface="Arial" panose="020B0604020202020204" pitchFamily="34" charset="0"/>
              <a:buChar char="•"/>
            </a:pPr>
            <a:r>
              <a:rPr lang="en-US" sz="1200" dirty="0">
                <a:solidFill>
                  <a:prstClr val="black"/>
                </a:solidFill>
              </a:rPr>
              <a:t>Tilt to the perfect angle for ergonomic use</a:t>
            </a:r>
          </a:p>
          <a:p>
            <a:pPr marL="171450" indent="-171450">
              <a:buFont typeface="Arial" panose="020B0604020202020204" pitchFamily="34" charset="0"/>
              <a:buChar char="•"/>
            </a:pPr>
            <a:r>
              <a:rPr lang="en-US" sz="1200" dirty="0">
                <a:solidFill>
                  <a:prstClr val="black"/>
                </a:solidFill>
              </a:rPr>
              <a:t>Swivel to accommodate any seating position</a:t>
            </a:r>
          </a:p>
          <a:p>
            <a:pPr marL="171450" indent="-171450">
              <a:buFont typeface="Arial" panose="020B0604020202020204" pitchFamily="34" charset="0"/>
              <a:buChar char="•"/>
            </a:pPr>
            <a:r>
              <a:rPr lang="en-US" sz="1200" dirty="0">
                <a:solidFill>
                  <a:prstClr val="black"/>
                </a:solidFill>
              </a:rPr>
              <a:t>Heavy-duty design engineered for work and home use</a:t>
            </a:r>
          </a:p>
          <a:p>
            <a:pPr marL="171450" indent="-171450">
              <a:buFont typeface="Arial" panose="020B0604020202020204" pitchFamily="34" charset="0"/>
              <a:buChar char="•"/>
            </a:pPr>
            <a:r>
              <a:rPr lang="en-US" sz="1200" dirty="0">
                <a:solidFill>
                  <a:prstClr val="black"/>
                </a:solidFill>
              </a:rPr>
              <a:t>Aluminum and steel construction</a:t>
            </a:r>
          </a:p>
          <a:p>
            <a:pPr marL="171450" indent="-171450">
              <a:buFont typeface="Arial" panose="020B0604020202020204" pitchFamily="34" charset="0"/>
              <a:buChar char="•"/>
            </a:pPr>
            <a:r>
              <a:rPr lang="en-US" sz="1200" dirty="0"/>
              <a:t>Cushioned wrist rest helps reduce fatigue when typing</a:t>
            </a:r>
            <a:endParaRPr lang="en-US" sz="1200" dirty="0">
              <a:solidFill>
                <a:prstClr val="black"/>
              </a:solidFill>
            </a:endParaRPr>
          </a:p>
          <a:p>
            <a:pPr marL="171450" indent="-171450">
              <a:buFont typeface="Arial" panose="020B0604020202020204" pitchFamily="34" charset="0"/>
              <a:buChar char="•"/>
            </a:pPr>
            <a:r>
              <a:rPr lang="en-US" sz="1200" dirty="0">
                <a:solidFill>
                  <a:prstClr val="black"/>
                </a:solidFill>
              </a:rPr>
              <a:t>Holds up to 5 lbs.</a:t>
            </a:r>
          </a:p>
          <a:p>
            <a:endParaRPr lang="en-US" sz="1100" dirty="0">
              <a:solidFill>
                <a:prstClr val="black"/>
              </a:solidFill>
            </a:endParaRPr>
          </a:p>
          <a:p>
            <a:r>
              <a:rPr lang="en-US" sz="1400" dirty="0">
                <a:solidFill>
                  <a:prstClr val="black"/>
                </a:solidFill>
                <a:latin typeface="Calibri Light" panose="020F0302020204030204" pitchFamily="34" charset="0"/>
              </a:rPr>
              <a:t>Specifications</a:t>
            </a:r>
          </a:p>
          <a:p>
            <a:r>
              <a:rPr lang="en-US" sz="1200" dirty="0">
                <a:solidFill>
                  <a:prstClr val="black"/>
                </a:solidFill>
              </a:rPr>
              <a:t>Material: </a:t>
            </a:r>
            <a:r>
              <a:rPr lang="en-US" sz="1200" b="1" dirty="0">
                <a:solidFill>
                  <a:prstClr val="black"/>
                </a:solidFill>
              </a:rPr>
              <a:t>Aluminum + Steel</a:t>
            </a:r>
          </a:p>
          <a:p>
            <a:r>
              <a:rPr lang="en-US" sz="1200" dirty="0">
                <a:solidFill>
                  <a:prstClr val="black"/>
                </a:solidFill>
              </a:rPr>
              <a:t>Color: </a:t>
            </a:r>
            <a:r>
              <a:rPr lang="en-US" sz="1200" b="1" dirty="0">
                <a:solidFill>
                  <a:prstClr val="black"/>
                </a:solidFill>
              </a:rPr>
              <a:t>Black</a:t>
            </a:r>
          </a:p>
          <a:p>
            <a:r>
              <a:rPr lang="en-US" sz="1200" dirty="0">
                <a:solidFill>
                  <a:prstClr val="black"/>
                </a:solidFill>
              </a:rPr>
              <a:t>Adjustment: </a:t>
            </a:r>
            <a:r>
              <a:rPr lang="en-US" sz="1200" b="1" dirty="0">
                <a:solidFill>
                  <a:prstClr val="black"/>
                </a:solidFill>
              </a:rPr>
              <a:t>Tilt +6°/-22°</a:t>
            </a:r>
          </a:p>
          <a:p>
            <a:r>
              <a:rPr lang="en-US" sz="1200" dirty="0">
                <a:solidFill>
                  <a:prstClr val="black"/>
                </a:solidFill>
              </a:rPr>
              <a:t>Swivel: </a:t>
            </a:r>
            <a:r>
              <a:rPr lang="en-US" sz="1200" b="1" dirty="0">
                <a:solidFill>
                  <a:prstClr val="black"/>
                </a:solidFill>
              </a:rPr>
              <a:t>180</a:t>
            </a:r>
            <a:r>
              <a:rPr lang="en-US" sz="1200" dirty="0">
                <a:solidFill>
                  <a:prstClr val="black"/>
                </a:solidFill>
              </a:rPr>
              <a:t>°</a:t>
            </a:r>
            <a:endParaRPr lang="en-US" sz="1200" b="1" dirty="0">
              <a:solidFill>
                <a:prstClr val="black"/>
              </a:solidFill>
            </a:endParaRPr>
          </a:p>
          <a:p>
            <a:r>
              <a:rPr lang="en-US" sz="1200" dirty="0">
                <a:solidFill>
                  <a:prstClr val="black"/>
                </a:solidFill>
              </a:rPr>
              <a:t>Overall Size: </a:t>
            </a:r>
            <a:r>
              <a:rPr lang="en-US" sz="1200" b="1" dirty="0" smtClean="0">
                <a:solidFill>
                  <a:prstClr val="black"/>
                </a:solidFill>
              </a:rPr>
              <a:t>25" x 20" x 3.6"</a:t>
            </a:r>
            <a:r>
              <a:rPr lang="en-US" sz="1200" dirty="0">
                <a:solidFill>
                  <a:prstClr val="black"/>
                </a:solidFill>
              </a:rPr>
              <a:t/>
            </a:r>
            <a:br>
              <a:rPr lang="en-US" sz="1200" dirty="0">
                <a:solidFill>
                  <a:prstClr val="black"/>
                </a:solidFill>
              </a:rPr>
            </a:br>
            <a:r>
              <a:rPr lang="en-US" sz="1200" dirty="0">
                <a:solidFill>
                  <a:prstClr val="black"/>
                </a:solidFill>
              </a:rPr>
              <a:t>                      (</a:t>
            </a:r>
            <a:r>
              <a:rPr lang="en-US" sz="1200" dirty="0"/>
              <a:t>Tray measures 25" W x 9.8" D)</a:t>
            </a:r>
            <a:endParaRPr lang="en-US" sz="1200" dirty="0">
              <a:solidFill>
                <a:prstClr val="black"/>
              </a:solidFill>
            </a:endParaRPr>
          </a:p>
          <a:p>
            <a:r>
              <a:rPr lang="en-US" sz="1200" dirty="0">
                <a:solidFill>
                  <a:prstClr val="black"/>
                </a:solidFill>
              </a:rPr>
              <a:t>Weight Capacity: </a:t>
            </a:r>
            <a:r>
              <a:rPr lang="en-US" sz="1200" b="1" dirty="0">
                <a:solidFill>
                  <a:prstClr val="black"/>
                </a:solidFill>
              </a:rPr>
              <a:t>5 lbs.</a:t>
            </a:r>
          </a:p>
          <a:p>
            <a:r>
              <a:rPr lang="en-US" sz="1200" dirty="0">
                <a:solidFill>
                  <a:prstClr val="black"/>
                </a:solidFill>
              </a:rPr>
              <a:t>Weight:</a:t>
            </a:r>
            <a:r>
              <a:rPr lang="en-US" sz="1200" b="1" dirty="0">
                <a:solidFill>
                  <a:prstClr val="black"/>
                </a:solidFill>
              </a:rPr>
              <a:t> 9.9 lbs.</a:t>
            </a:r>
          </a:p>
          <a:p>
            <a:r>
              <a:rPr lang="en-US" sz="1200" dirty="0">
                <a:solidFill>
                  <a:prstClr val="black"/>
                </a:solidFill>
              </a:rPr>
              <a:t> </a:t>
            </a:r>
          </a:p>
        </p:txBody>
      </p:sp>
      <p:sp>
        <p:nvSpPr>
          <p:cNvPr id="12" name="Rectangle 11"/>
          <p:cNvSpPr/>
          <p:nvPr/>
        </p:nvSpPr>
        <p:spPr>
          <a:xfrm>
            <a:off x="5645888" y="0"/>
            <a:ext cx="3498112" cy="523220"/>
          </a:xfrm>
          <a:prstGeom prst="rect">
            <a:avLst/>
          </a:prstGeom>
        </p:spPr>
        <p:txBody>
          <a:bodyPr wrap="square">
            <a:spAutoFit/>
          </a:bodyPr>
          <a:lstStyle/>
          <a:p>
            <a:pPr marL="0" lvl="1" algn="r"/>
            <a:r>
              <a:rPr lang="en-US" sz="1400" dirty="0">
                <a:solidFill>
                  <a:prstClr val="black"/>
                </a:solidFill>
                <a:latin typeface="Calibri Light" panose="020F0302020204030204" pitchFamily="34" charset="0"/>
                <a:cs typeface="Arial" panose="020B0604020202020204" pitchFamily="34" charset="0"/>
              </a:rPr>
              <a:t>Model: OFF65856</a:t>
            </a:r>
          </a:p>
          <a:p>
            <a:pPr marL="0" lvl="1" algn="r"/>
            <a:r>
              <a:rPr lang="en-US" sz="1400" dirty="0">
                <a:solidFill>
                  <a:prstClr val="black"/>
                </a:solidFill>
                <a:latin typeface="Calibri Light" panose="020F0302020204030204" pitchFamily="34" charset="0"/>
                <a:cs typeface="Arial" panose="020B0604020202020204" pitchFamily="34" charset="0"/>
              </a:rPr>
              <a:t>MSRP: $59.99</a:t>
            </a:r>
          </a:p>
        </p:txBody>
      </p:sp>
      <p:pic>
        <p:nvPicPr>
          <p:cNvPr id="16" name="Content Placeholder 3"/>
          <p:cNvPicPr>
            <a:picLocks noGrp="1" noChangeAspect="1"/>
          </p:cNvPicPr>
          <p:nvPr>
            <p:ph idx="1"/>
          </p:nvPr>
        </p:nvPicPr>
        <p:blipFill>
          <a:blip r:embed="rId2"/>
          <a:stretch>
            <a:fillRect/>
          </a:stretch>
        </p:blipFill>
        <p:spPr>
          <a:xfrm>
            <a:off x="1" y="1457937"/>
            <a:ext cx="5087814" cy="3403694"/>
          </a:xfrm>
          <a:prstGeom prst="rect">
            <a:avLst/>
          </a:prstGeom>
        </p:spPr>
      </p:pic>
      <p:pic>
        <p:nvPicPr>
          <p:cNvPr id="17" name="Picture 16"/>
          <p:cNvPicPr>
            <a:picLocks noChangeAspect="1"/>
          </p:cNvPicPr>
          <p:nvPr/>
        </p:nvPicPr>
        <p:blipFill>
          <a:blip r:embed="rId3"/>
          <a:stretch>
            <a:fillRect/>
          </a:stretch>
        </p:blipFill>
        <p:spPr>
          <a:xfrm>
            <a:off x="2469914" y="5138811"/>
            <a:ext cx="2784600" cy="1575127"/>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158" y="0"/>
            <a:ext cx="1653540" cy="924329"/>
          </a:xfrm>
          <a:prstGeom prst="rect">
            <a:avLst/>
          </a:prstGeom>
        </p:spPr>
      </p:pic>
    </p:spTree>
    <p:extLst>
      <p:ext uri="{BB962C8B-B14F-4D97-AF65-F5344CB8AC3E}">
        <p14:creationId xmlns:p14="http://schemas.microsoft.com/office/powerpoint/2010/main" val="6632726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5111263" y="1690893"/>
            <a:ext cx="4032737" cy="3462486"/>
          </a:xfrm>
          <a:prstGeom prst="rect">
            <a:avLst/>
          </a:prstGeom>
        </p:spPr>
        <p:txBody>
          <a:bodyPr wrap="square">
            <a:spAutoFit/>
          </a:bodyPr>
          <a:lstStyle/>
          <a:p>
            <a:r>
              <a:rPr lang="en-US" sz="1400" dirty="0">
                <a:solidFill>
                  <a:prstClr val="black"/>
                </a:solidFill>
                <a:latin typeface="Calibri Light" panose="020F0302020204030204" pitchFamily="34" charset="0"/>
              </a:rPr>
              <a:t>Features</a:t>
            </a:r>
          </a:p>
          <a:p>
            <a:pPr marL="171450" indent="-171450">
              <a:buFont typeface="Arial" panose="020B0604020202020204" pitchFamily="34" charset="0"/>
              <a:buChar char="•"/>
            </a:pPr>
            <a:r>
              <a:rPr lang="en-US" sz="1200" dirty="0">
                <a:solidFill>
                  <a:prstClr val="black"/>
                </a:solidFill>
              </a:rPr>
              <a:t>Height-adjustable for a optimal ergonomics while working</a:t>
            </a:r>
          </a:p>
          <a:p>
            <a:pPr marL="171450" indent="-171450">
              <a:buFont typeface="Arial" panose="020B0604020202020204" pitchFamily="34" charset="0"/>
              <a:buChar char="•"/>
            </a:pPr>
            <a:r>
              <a:rPr lang="en-US" sz="1200" dirty="0">
                <a:solidFill>
                  <a:prstClr val="black"/>
                </a:solidFill>
              </a:rPr>
              <a:t>Tilt and swivel adjustment lets users position monitors as desired; switch from landscape to portrait views </a:t>
            </a:r>
          </a:p>
          <a:p>
            <a:pPr marL="171450" indent="-171450">
              <a:buFont typeface="Arial" panose="020B0604020202020204" pitchFamily="34" charset="0"/>
              <a:buChar char="•"/>
            </a:pPr>
            <a:r>
              <a:rPr lang="en-US" sz="1200" dirty="0">
                <a:solidFill>
                  <a:prstClr val="black"/>
                </a:solidFill>
              </a:rPr>
              <a:t>Cable management system keeps desks tidy</a:t>
            </a:r>
          </a:p>
          <a:p>
            <a:pPr marL="171450" indent="-171450">
              <a:buFont typeface="Arial" panose="020B0604020202020204" pitchFamily="34" charset="0"/>
              <a:buChar char="•"/>
            </a:pPr>
            <a:r>
              <a:rPr lang="en-US" sz="1200" dirty="0" smtClean="0">
                <a:solidFill>
                  <a:prstClr val="black"/>
                </a:solidFill>
              </a:rPr>
              <a:t>VESA standard monitor mounts with spacers for recessed and curved monitor backs</a:t>
            </a:r>
          </a:p>
          <a:p>
            <a:pPr marL="171450" indent="-171450">
              <a:buFont typeface="Arial" panose="020B0604020202020204" pitchFamily="34" charset="0"/>
              <a:buChar char="•"/>
            </a:pPr>
            <a:r>
              <a:rPr lang="en-US" sz="1200" dirty="0" smtClean="0">
                <a:solidFill>
                  <a:prstClr val="black"/>
                </a:solidFill>
              </a:rPr>
              <a:t>Easy assembly and installation</a:t>
            </a:r>
          </a:p>
          <a:p>
            <a:pPr marL="171450" indent="-171450">
              <a:buFont typeface="Arial" panose="020B0604020202020204" pitchFamily="34" charset="0"/>
              <a:buChar char="•"/>
            </a:pPr>
            <a:r>
              <a:rPr lang="en-US" sz="1200" dirty="0" smtClean="0">
                <a:solidFill>
                  <a:prstClr val="black"/>
                </a:solidFill>
              </a:rPr>
              <a:t>All required tools included</a:t>
            </a:r>
            <a:endParaRPr lang="en-US" sz="1200" dirty="0">
              <a:solidFill>
                <a:prstClr val="black"/>
              </a:solidFill>
            </a:endParaRPr>
          </a:p>
          <a:p>
            <a:endParaRPr lang="en-US" sz="1100" dirty="0">
              <a:solidFill>
                <a:prstClr val="black"/>
              </a:solidFill>
            </a:endParaRPr>
          </a:p>
          <a:p>
            <a:r>
              <a:rPr lang="en-US" sz="1400" dirty="0">
                <a:solidFill>
                  <a:prstClr val="black"/>
                </a:solidFill>
                <a:latin typeface="Calibri Light" panose="020F0302020204030204" pitchFamily="34" charset="0"/>
              </a:rPr>
              <a:t>Specifications</a:t>
            </a:r>
          </a:p>
          <a:p>
            <a:r>
              <a:rPr lang="en-US" sz="1200" dirty="0">
                <a:solidFill>
                  <a:prstClr val="black"/>
                </a:solidFill>
              </a:rPr>
              <a:t>Material: </a:t>
            </a:r>
            <a:r>
              <a:rPr lang="en-US" sz="1200" b="1" dirty="0" smtClean="0">
                <a:solidFill>
                  <a:prstClr val="black"/>
                </a:solidFill>
              </a:rPr>
              <a:t>Steel</a:t>
            </a:r>
            <a:endParaRPr lang="en-US" sz="1200" b="1" dirty="0">
              <a:solidFill>
                <a:prstClr val="black"/>
              </a:solidFill>
            </a:endParaRPr>
          </a:p>
          <a:p>
            <a:r>
              <a:rPr lang="en-US" sz="1200" dirty="0">
                <a:solidFill>
                  <a:prstClr val="black"/>
                </a:solidFill>
              </a:rPr>
              <a:t>Color: </a:t>
            </a:r>
            <a:r>
              <a:rPr lang="en-US" sz="1200" b="1" dirty="0">
                <a:solidFill>
                  <a:prstClr val="black"/>
                </a:solidFill>
              </a:rPr>
              <a:t>Black</a:t>
            </a:r>
          </a:p>
          <a:p>
            <a:r>
              <a:rPr lang="en-US" sz="1200" dirty="0">
                <a:solidFill>
                  <a:prstClr val="black"/>
                </a:solidFill>
              </a:rPr>
              <a:t>Adjustment: </a:t>
            </a:r>
            <a:r>
              <a:rPr lang="en-US" sz="1200" b="1" dirty="0">
                <a:solidFill>
                  <a:prstClr val="black"/>
                </a:solidFill>
              </a:rPr>
              <a:t>Tilt -90°/+35°</a:t>
            </a:r>
          </a:p>
          <a:p>
            <a:r>
              <a:rPr lang="en-US" sz="1200" dirty="0">
                <a:solidFill>
                  <a:prstClr val="black"/>
                </a:solidFill>
              </a:rPr>
              <a:t>Swivel: </a:t>
            </a:r>
            <a:r>
              <a:rPr lang="en-US" sz="1200" b="1" dirty="0">
                <a:solidFill>
                  <a:prstClr val="black"/>
                </a:solidFill>
              </a:rPr>
              <a:t>180</a:t>
            </a:r>
            <a:r>
              <a:rPr lang="en-US" sz="1200" dirty="0">
                <a:solidFill>
                  <a:prstClr val="black"/>
                </a:solidFill>
              </a:rPr>
              <a:t>°</a:t>
            </a:r>
          </a:p>
          <a:p>
            <a:r>
              <a:rPr lang="en-US" sz="1200" dirty="0">
                <a:solidFill>
                  <a:prstClr val="black"/>
                </a:solidFill>
              </a:rPr>
              <a:t>Rotation: </a:t>
            </a:r>
            <a:r>
              <a:rPr lang="en-US" sz="1200" b="1" dirty="0">
                <a:solidFill>
                  <a:prstClr val="black"/>
                </a:solidFill>
              </a:rPr>
              <a:t>360°</a:t>
            </a:r>
          </a:p>
          <a:p>
            <a:r>
              <a:rPr lang="en-US" sz="1200" dirty="0">
                <a:solidFill>
                  <a:prstClr val="black"/>
                </a:solidFill>
              </a:rPr>
              <a:t>Weight Capacity: </a:t>
            </a:r>
            <a:r>
              <a:rPr lang="en-US" sz="1200" b="1" dirty="0">
                <a:solidFill>
                  <a:prstClr val="black"/>
                </a:solidFill>
              </a:rPr>
              <a:t>17.64 lbs. per arm</a:t>
            </a:r>
          </a:p>
          <a:p>
            <a:r>
              <a:rPr lang="en-US" sz="1200" dirty="0">
                <a:solidFill>
                  <a:prstClr val="black"/>
                </a:solidFill>
              </a:rPr>
              <a:t>Weight:</a:t>
            </a:r>
            <a:r>
              <a:rPr lang="en-US" sz="1200" b="1" dirty="0">
                <a:solidFill>
                  <a:prstClr val="black"/>
                </a:solidFill>
              </a:rPr>
              <a:t> 4.4 lbs.</a:t>
            </a:r>
            <a:endParaRPr lang="en-US" sz="1200" dirty="0">
              <a:solidFill>
                <a:prstClr val="black"/>
              </a:solidFill>
            </a:endParaRPr>
          </a:p>
        </p:txBody>
      </p:sp>
      <p:sp>
        <p:nvSpPr>
          <p:cNvPr id="12" name="Rectangle 11"/>
          <p:cNvSpPr/>
          <p:nvPr/>
        </p:nvSpPr>
        <p:spPr>
          <a:xfrm>
            <a:off x="5645888" y="0"/>
            <a:ext cx="3498112" cy="523220"/>
          </a:xfrm>
          <a:prstGeom prst="rect">
            <a:avLst/>
          </a:prstGeom>
        </p:spPr>
        <p:txBody>
          <a:bodyPr wrap="square">
            <a:spAutoFit/>
          </a:bodyPr>
          <a:lstStyle/>
          <a:p>
            <a:pPr marL="0" lvl="1" algn="r"/>
            <a:r>
              <a:rPr lang="en-US" sz="1400" dirty="0">
                <a:solidFill>
                  <a:prstClr val="black"/>
                </a:solidFill>
                <a:latin typeface="Calibri Light" panose="020F0302020204030204" pitchFamily="34" charset="0"/>
                <a:cs typeface="Arial" panose="020B0604020202020204" pitchFamily="34" charset="0"/>
              </a:rPr>
              <a:t>Model: OFF65857</a:t>
            </a:r>
          </a:p>
          <a:p>
            <a:pPr marL="0" lvl="1" algn="r"/>
            <a:r>
              <a:rPr lang="en-US" sz="1400" dirty="0">
                <a:solidFill>
                  <a:prstClr val="black"/>
                </a:solidFill>
                <a:latin typeface="Calibri Light" panose="020F0302020204030204" pitchFamily="34" charset="0"/>
                <a:cs typeface="Arial" panose="020B0604020202020204" pitchFamily="34" charset="0"/>
              </a:rPr>
              <a:t>MSRP: $34.99</a:t>
            </a:r>
          </a:p>
        </p:txBody>
      </p:sp>
      <p:pic>
        <p:nvPicPr>
          <p:cNvPr id="7" name="图片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8280" y="1855961"/>
            <a:ext cx="4087721" cy="4282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3168130" y="1254797"/>
            <a:ext cx="5975870" cy="400110"/>
          </a:xfrm>
          <a:prstGeom prst="rect">
            <a:avLst/>
          </a:prstGeom>
        </p:spPr>
        <p:txBody>
          <a:bodyPr wrap="square">
            <a:spAutoFit/>
          </a:bodyPr>
          <a:lstStyle/>
          <a:p>
            <a:r>
              <a:rPr lang="en-US" sz="2000" dirty="0">
                <a:latin typeface="Calibri Light" panose="020F0302020204030204" pitchFamily="34" charset="0"/>
              </a:rPr>
              <a:t>AIRLIFT® 360 Single Adjustable Desk Mount Monitor Arm </a:t>
            </a:r>
            <a:endParaRPr lang="en-US" sz="2000" dirty="0">
              <a:solidFill>
                <a:prstClr val="black"/>
              </a:solidFill>
              <a:latin typeface="Calibri Light" panose="020F0302020204030204" pitchFamily="34" charset="0"/>
              <a:cs typeface="Arial" panose="020B0604020202020204" pitchFamily="34" charset="0"/>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58" y="0"/>
            <a:ext cx="1653540" cy="924329"/>
          </a:xfrm>
          <a:prstGeom prst="rect">
            <a:avLst/>
          </a:prstGeom>
        </p:spPr>
      </p:pic>
    </p:spTree>
    <p:extLst>
      <p:ext uri="{BB962C8B-B14F-4D97-AF65-F5344CB8AC3E}">
        <p14:creationId xmlns:p14="http://schemas.microsoft.com/office/powerpoint/2010/main" val="23217084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5111263" y="1688545"/>
            <a:ext cx="4032737" cy="3462486"/>
          </a:xfrm>
          <a:prstGeom prst="rect">
            <a:avLst/>
          </a:prstGeom>
        </p:spPr>
        <p:txBody>
          <a:bodyPr wrap="square">
            <a:spAutoFit/>
          </a:bodyPr>
          <a:lstStyle/>
          <a:p>
            <a:r>
              <a:rPr lang="en-US" sz="1400" dirty="0">
                <a:solidFill>
                  <a:prstClr val="black"/>
                </a:solidFill>
                <a:latin typeface="Calibri Light" panose="020F0302020204030204" pitchFamily="34" charset="0"/>
              </a:rPr>
              <a:t>Features</a:t>
            </a:r>
          </a:p>
          <a:p>
            <a:pPr marL="171450" indent="-171450">
              <a:buFont typeface="Arial" panose="020B0604020202020204" pitchFamily="34" charset="0"/>
              <a:buChar char="•"/>
            </a:pPr>
            <a:r>
              <a:rPr lang="en-US" sz="1200" dirty="0">
                <a:solidFill>
                  <a:prstClr val="black"/>
                </a:solidFill>
              </a:rPr>
              <a:t>Height-adjustable for a optimal ergonomics while working</a:t>
            </a:r>
          </a:p>
          <a:p>
            <a:pPr marL="171450" indent="-171450">
              <a:buFont typeface="Arial" panose="020B0604020202020204" pitchFamily="34" charset="0"/>
              <a:buChar char="•"/>
            </a:pPr>
            <a:r>
              <a:rPr lang="en-US" sz="1200" dirty="0">
                <a:solidFill>
                  <a:prstClr val="black"/>
                </a:solidFill>
              </a:rPr>
              <a:t>Tilt and swivel adjustment lets users position monitors as desired; switch from landscape to portrait views </a:t>
            </a:r>
          </a:p>
          <a:p>
            <a:pPr marL="171450" indent="-171450">
              <a:buFont typeface="Arial" panose="020B0604020202020204" pitchFamily="34" charset="0"/>
              <a:buChar char="•"/>
            </a:pPr>
            <a:r>
              <a:rPr lang="en-US" sz="1200" dirty="0">
                <a:solidFill>
                  <a:prstClr val="black"/>
                </a:solidFill>
              </a:rPr>
              <a:t>Cable management system keeps desks tidy</a:t>
            </a:r>
          </a:p>
          <a:p>
            <a:pPr marL="171450" indent="-171450">
              <a:buFont typeface="Arial" panose="020B0604020202020204" pitchFamily="34" charset="0"/>
              <a:buChar char="•"/>
            </a:pPr>
            <a:r>
              <a:rPr lang="en-US" sz="1200" dirty="0">
                <a:solidFill>
                  <a:prstClr val="black"/>
                </a:solidFill>
              </a:rPr>
              <a:t>VESA standard monitor mounts with spacers for recessed and curved monitor backs</a:t>
            </a:r>
          </a:p>
          <a:p>
            <a:pPr marL="171450" indent="-171450">
              <a:buFont typeface="Arial" panose="020B0604020202020204" pitchFamily="34" charset="0"/>
              <a:buChar char="•"/>
            </a:pPr>
            <a:r>
              <a:rPr lang="en-US" sz="1200" dirty="0">
                <a:solidFill>
                  <a:prstClr val="black"/>
                </a:solidFill>
              </a:rPr>
              <a:t>Easy assembly and installation</a:t>
            </a:r>
          </a:p>
          <a:p>
            <a:pPr marL="171450" indent="-171450">
              <a:buFont typeface="Arial" panose="020B0604020202020204" pitchFamily="34" charset="0"/>
              <a:buChar char="•"/>
            </a:pPr>
            <a:r>
              <a:rPr lang="en-US" sz="1200" dirty="0">
                <a:solidFill>
                  <a:prstClr val="black"/>
                </a:solidFill>
              </a:rPr>
              <a:t>All required tools included</a:t>
            </a:r>
          </a:p>
          <a:p>
            <a:endParaRPr lang="en-US" sz="1100" dirty="0">
              <a:solidFill>
                <a:prstClr val="black"/>
              </a:solidFill>
            </a:endParaRPr>
          </a:p>
          <a:p>
            <a:r>
              <a:rPr lang="en-US" sz="1400" dirty="0">
                <a:solidFill>
                  <a:prstClr val="black"/>
                </a:solidFill>
                <a:latin typeface="Calibri Light" panose="020F0302020204030204" pitchFamily="34" charset="0"/>
              </a:rPr>
              <a:t>Specifications</a:t>
            </a:r>
          </a:p>
          <a:p>
            <a:r>
              <a:rPr lang="en-US" sz="1200" dirty="0">
                <a:solidFill>
                  <a:prstClr val="black"/>
                </a:solidFill>
              </a:rPr>
              <a:t>Material: </a:t>
            </a:r>
            <a:r>
              <a:rPr lang="en-US" sz="1200" b="1" dirty="0">
                <a:solidFill>
                  <a:prstClr val="black"/>
                </a:solidFill>
              </a:rPr>
              <a:t>Steel</a:t>
            </a:r>
          </a:p>
          <a:p>
            <a:r>
              <a:rPr lang="en-US" sz="1200" dirty="0">
                <a:solidFill>
                  <a:prstClr val="black"/>
                </a:solidFill>
              </a:rPr>
              <a:t>Color: </a:t>
            </a:r>
            <a:r>
              <a:rPr lang="en-US" sz="1200" b="1" dirty="0">
                <a:solidFill>
                  <a:prstClr val="black"/>
                </a:solidFill>
              </a:rPr>
              <a:t>Black</a:t>
            </a:r>
          </a:p>
          <a:p>
            <a:r>
              <a:rPr lang="en-US" sz="1200" dirty="0">
                <a:solidFill>
                  <a:prstClr val="black"/>
                </a:solidFill>
              </a:rPr>
              <a:t>Adjustment: </a:t>
            </a:r>
            <a:r>
              <a:rPr lang="en-US" sz="1200" b="1" dirty="0">
                <a:solidFill>
                  <a:prstClr val="black"/>
                </a:solidFill>
              </a:rPr>
              <a:t>Tilt -90°/+35°</a:t>
            </a:r>
          </a:p>
          <a:p>
            <a:r>
              <a:rPr lang="en-US" sz="1200" dirty="0">
                <a:solidFill>
                  <a:prstClr val="black"/>
                </a:solidFill>
              </a:rPr>
              <a:t>Swivel: </a:t>
            </a:r>
            <a:r>
              <a:rPr lang="en-US" sz="1200" b="1" dirty="0">
                <a:solidFill>
                  <a:prstClr val="black"/>
                </a:solidFill>
              </a:rPr>
              <a:t>180</a:t>
            </a:r>
            <a:r>
              <a:rPr lang="en-US" sz="1200" dirty="0">
                <a:solidFill>
                  <a:prstClr val="black"/>
                </a:solidFill>
              </a:rPr>
              <a:t>°</a:t>
            </a:r>
          </a:p>
          <a:p>
            <a:r>
              <a:rPr lang="en-US" sz="1200" dirty="0">
                <a:solidFill>
                  <a:prstClr val="black"/>
                </a:solidFill>
              </a:rPr>
              <a:t>Rotation: </a:t>
            </a:r>
            <a:r>
              <a:rPr lang="en-US" sz="1200" b="1" dirty="0">
                <a:solidFill>
                  <a:prstClr val="black"/>
                </a:solidFill>
              </a:rPr>
              <a:t>360°</a:t>
            </a:r>
          </a:p>
          <a:p>
            <a:r>
              <a:rPr lang="en-US" sz="1200" dirty="0">
                <a:solidFill>
                  <a:prstClr val="black"/>
                </a:solidFill>
              </a:rPr>
              <a:t>Weight Capacity: </a:t>
            </a:r>
            <a:r>
              <a:rPr lang="en-US" sz="1200" b="1" dirty="0">
                <a:solidFill>
                  <a:prstClr val="black"/>
                </a:solidFill>
              </a:rPr>
              <a:t>17.64 lbs. per arm</a:t>
            </a:r>
          </a:p>
          <a:p>
            <a:r>
              <a:rPr lang="en-US" sz="1200" dirty="0">
                <a:solidFill>
                  <a:prstClr val="black"/>
                </a:solidFill>
              </a:rPr>
              <a:t>Weight:</a:t>
            </a:r>
            <a:r>
              <a:rPr lang="en-US" sz="1200" b="1" dirty="0">
                <a:solidFill>
                  <a:prstClr val="black"/>
                </a:solidFill>
              </a:rPr>
              <a:t> </a:t>
            </a:r>
            <a:r>
              <a:rPr lang="en-US" sz="1200" b="1" dirty="0" smtClean="0">
                <a:solidFill>
                  <a:prstClr val="black"/>
                </a:solidFill>
              </a:rPr>
              <a:t>6.6 </a:t>
            </a:r>
            <a:r>
              <a:rPr lang="en-US" sz="1200" b="1" dirty="0">
                <a:solidFill>
                  <a:prstClr val="black"/>
                </a:solidFill>
              </a:rPr>
              <a:t>lbs.</a:t>
            </a:r>
            <a:endParaRPr lang="en-US" sz="1200" dirty="0">
              <a:solidFill>
                <a:prstClr val="black"/>
              </a:solidFill>
            </a:endParaRPr>
          </a:p>
        </p:txBody>
      </p:sp>
      <p:sp>
        <p:nvSpPr>
          <p:cNvPr id="12" name="Rectangle 11"/>
          <p:cNvSpPr/>
          <p:nvPr/>
        </p:nvSpPr>
        <p:spPr>
          <a:xfrm>
            <a:off x="5645888" y="0"/>
            <a:ext cx="3498112" cy="523220"/>
          </a:xfrm>
          <a:prstGeom prst="rect">
            <a:avLst/>
          </a:prstGeom>
        </p:spPr>
        <p:txBody>
          <a:bodyPr wrap="square">
            <a:spAutoFit/>
          </a:bodyPr>
          <a:lstStyle/>
          <a:p>
            <a:pPr marL="0" lvl="1" algn="r"/>
            <a:r>
              <a:rPr lang="en-US" sz="1400" dirty="0">
                <a:solidFill>
                  <a:prstClr val="black"/>
                </a:solidFill>
                <a:latin typeface="Calibri Light" panose="020F0302020204030204" pitchFamily="34" charset="0"/>
                <a:cs typeface="Arial" panose="020B0604020202020204" pitchFamily="34" charset="0"/>
              </a:rPr>
              <a:t>Model: OFF65858</a:t>
            </a:r>
          </a:p>
          <a:p>
            <a:pPr marL="0" lvl="1" algn="r"/>
            <a:r>
              <a:rPr lang="en-US" sz="1400" dirty="0">
                <a:solidFill>
                  <a:prstClr val="black"/>
                </a:solidFill>
                <a:latin typeface="Calibri Light" panose="020F0302020204030204" pitchFamily="34" charset="0"/>
                <a:cs typeface="Arial" panose="020B0604020202020204" pitchFamily="34" charset="0"/>
              </a:rPr>
              <a:t>MSRP: $39.99</a:t>
            </a:r>
          </a:p>
        </p:txBody>
      </p:sp>
      <p:pic>
        <p:nvPicPr>
          <p:cNvPr id="7" name="图片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765" y="1635104"/>
            <a:ext cx="4673600" cy="393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3159659" y="1248270"/>
            <a:ext cx="5975870" cy="400110"/>
          </a:xfrm>
          <a:prstGeom prst="rect">
            <a:avLst/>
          </a:prstGeom>
        </p:spPr>
        <p:txBody>
          <a:bodyPr wrap="square">
            <a:spAutoFit/>
          </a:bodyPr>
          <a:lstStyle/>
          <a:p>
            <a:r>
              <a:rPr lang="en-US" sz="2000" dirty="0">
                <a:latin typeface="Calibri Light" panose="020F0302020204030204" pitchFamily="34" charset="0"/>
              </a:rPr>
              <a:t>AIRLIFT® 360 Dual Adjustable Desk Mount Monitor Arm </a:t>
            </a:r>
            <a:endParaRPr lang="en-US" sz="2000" dirty="0">
              <a:solidFill>
                <a:prstClr val="black"/>
              </a:solidFill>
              <a:latin typeface="Calibri Light" panose="020F0302020204030204" pitchFamily="34" charset="0"/>
              <a:cs typeface="Arial" panose="020B0604020202020204" pitchFamily="34" charset="0"/>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58" y="0"/>
            <a:ext cx="1653540" cy="924329"/>
          </a:xfrm>
          <a:prstGeom prst="rect">
            <a:avLst/>
          </a:prstGeom>
        </p:spPr>
      </p:pic>
    </p:spTree>
    <p:extLst>
      <p:ext uri="{BB962C8B-B14F-4D97-AF65-F5344CB8AC3E}">
        <p14:creationId xmlns:p14="http://schemas.microsoft.com/office/powerpoint/2010/main" val="9252547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743451" y="1956144"/>
            <a:ext cx="4400550" cy="3647152"/>
          </a:xfrm>
          <a:prstGeom prst="rect">
            <a:avLst/>
          </a:prstGeom>
        </p:spPr>
        <p:txBody>
          <a:bodyPr wrap="square">
            <a:spAutoFit/>
          </a:bodyPr>
          <a:lstStyle/>
          <a:p>
            <a:r>
              <a:rPr lang="en-US" sz="1400" dirty="0">
                <a:solidFill>
                  <a:prstClr val="black"/>
                </a:solidFill>
                <a:latin typeface="Calibri Light" panose="020F0302020204030204" pitchFamily="34" charset="0"/>
              </a:rPr>
              <a:t>Features</a:t>
            </a:r>
          </a:p>
          <a:p>
            <a:pPr marL="171450" indent="-171450">
              <a:buFont typeface="Arial" panose="020B0604020202020204" pitchFamily="34" charset="0"/>
              <a:buChar char="•"/>
            </a:pPr>
            <a:r>
              <a:rPr lang="en-US" sz="1200" dirty="0" smtClean="0"/>
              <a:t>Gas-spring pneumatic support lets </a:t>
            </a:r>
            <a:r>
              <a:rPr lang="en-US" sz="1200" dirty="0"/>
              <a:t>users effortlessly position screens simply by moving them into place </a:t>
            </a:r>
          </a:p>
          <a:p>
            <a:pPr marL="171450" indent="-171450">
              <a:buFont typeface="Arial" panose="020B0604020202020204" pitchFamily="34" charset="0"/>
              <a:buChar char="•"/>
            </a:pPr>
            <a:r>
              <a:rPr lang="en-US" sz="1200" dirty="0"/>
              <a:t>Arm can fit screens from 13" to 27"</a:t>
            </a:r>
          </a:p>
          <a:p>
            <a:pPr marL="171450" indent="-171450">
              <a:buFont typeface="Arial" panose="020B0604020202020204" pitchFamily="34" charset="0"/>
              <a:buChar char="•"/>
            </a:pPr>
            <a:r>
              <a:rPr lang="en-US" sz="1200" dirty="0"/>
              <a:t>Holds monitor weighing up 17 lbs. </a:t>
            </a:r>
          </a:p>
          <a:p>
            <a:pPr marL="171450" indent="-171450">
              <a:buFont typeface="Arial" panose="020B0604020202020204" pitchFamily="34" charset="0"/>
              <a:buChar char="•"/>
            </a:pPr>
            <a:r>
              <a:rPr lang="en-US" sz="1200" dirty="0"/>
              <a:t>Perfect for LED computer monitors, 4K flat TVs, LCD screens, and other display devices </a:t>
            </a:r>
          </a:p>
          <a:p>
            <a:pPr marL="171450" indent="-171450">
              <a:buFont typeface="Arial" panose="020B0604020202020204" pitchFamily="34" charset="0"/>
              <a:buChar char="•"/>
            </a:pPr>
            <a:r>
              <a:rPr lang="en-US" sz="1200" dirty="0">
                <a:solidFill>
                  <a:prstClr val="black"/>
                </a:solidFill>
              </a:rPr>
              <a:t>Hidden cable management reaches an integral whole with aluminum structure</a:t>
            </a:r>
          </a:p>
          <a:p>
            <a:pPr marL="171450" indent="-171450">
              <a:buFont typeface="Arial" panose="020B0604020202020204" pitchFamily="34" charset="0"/>
              <a:buChar char="•"/>
            </a:pPr>
            <a:r>
              <a:rPr lang="en-US" sz="1200" dirty="0">
                <a:solidFill>
                  <a:prstClr val="black"/>
                </a:solidFill>
              </a:rPr>
              <a:t>Premium aluminum and steel construction</a:t>
            </a:r>
          </a:p>
          <a:p>
            <a:endParaRPr lang="en-US" sz="1100" dirty="0">
              <a:solidFill>
                <a:prstClr val="black"/>
              </a:solidFill>
            </a:endParaRPr>
          </a:p>
          <a:p>
            <a:r>
              <a:rPr lang="en-US" sz="1400" dirty="0">
                <a:solidFill>
                  <a:prstClr val="black"/>
                </a:solidFill>
                <a:latin typeface="Calibri Light" panose="020F0302020204030204" pitchFamily="34" charset="0"/>
              </a:rPr>
              <a:t>Specifications</a:t>
            </a:r>
          </a:p>
          <a:p>
            <a:r>
              <a:rPr lang="en-US" sz="1200" dirty="0">
                <a:solidFill>
                  <a:prstClr val="black"/>
                </a:solidFill>
              </a:rPr>
              <a:t>Material: </a:t>
            </a:r>
            <a:r>
              <a:rPr lang="en-US" sz="1200" b="1" dirty="0">
                <a:solidFill>
                  <a:prstClr val="black"/>
                </a:solidFill>
              </a:rPr>
              <a:t>Aluminum + Steel</a:t>
            </a:r>
          </a:p>
          <a:p>
            <a:r>
              <a:rPr lang="en-US" sz="1200" dirty="0">
                <a:solidFill>
                  <a:prstClr val="black"/>
                </a:solidFill>
              </a:rPr>
              <a:t>Color: </a:t>
            </a:r>
            <a:r>
              <a:rPr lang="en-US" sz="1200" b="1" dirty="0">
                <a:solidFill>
                  <a:prstClr val="black"/>
                </a:solidFill>
              </a:rPr>
              <a:t>Black</a:t>
            </a:r>
          </a:p>
          <a:p>
            <a:r>
              <a:rPr lang="en-US" sz="1200" dirty="0">
                <a:solidFill>
                  <a:prstClr val="black"/>
                </a:solidFill>
              </a:rPr>
              <a:t>Adjustment: </a:t>
            </a:r>
            <a:r>
              <a:rPr lang="en-US" sz="1200" b="1" dirty="0">
                <a:solidFill>
                  <a:prstClr val="black"/>
                </a:solidFill>
              </a:rPr>
              <a:t>Tilt +'-90°~+85°</a:t>
            </a:r>
          </a:p>
          <a:p>
            <a:r>
              <a:rPr lang="en-US" sz="1200" dirty="0">
                <a:solidFill>
                  <a:prstClr val="black"/>
                </a:solidFill>
              </a:rPr>
              <a:t>Swivel: </a:t>
            </a:r>
            <a:r>
              <a:rPr lang="en-US" sz="1200" b="1" dirty="0">
                <a:solidFill>
                  <a:prstClr val="black"/>
                </a:solidFill>
              </a:rPr>
              <a:t>180</a:t>
            </a:r>
            <a:r>
              <a:rPr lang="en-US" sz="1200" dirty="0">
                <a:solidFill>
                  <a:prstClr val="black"/>
                </a:solidFill>
              </a:rPr>
              <a:t>°</a:t>
            </a:r>
          </a:p>
          <a:p>
            <a:r>
              <a:rPr lang="en-US" sz="1200" dirty="0">
                <a:solidFill>
                  <a:prstClr val="black"/>
                </a:solidFill>
              </a:rPr>
              <a:t>Rotation: </a:t>
            </a:r>
            <a:r>
              <a:rPr lang="en-US" sz="1200" b="1" dirty="0">
                <a:solidFill>
                  <a:prstClr val="black"/>
                </a:solidFill>
              </a:rPr>
              <a:t>360°</a:t>
            </a:r>
          </a:p>
          <a:p>
            <a:r>
              <a:rPr lang="en-US" sz="1200" dirty="0">
                <a:solidFill>
                  <a:prstClr val="black"/>
                </a:solidFill>
              </a:rPr>
              <a:t>Weight Capacity: </a:t>
            </a:r>
            <a:r>
              <a:rPr lang="en-US" sz="1200" b="1" dirty="0">
                <a:solidFill>
                  <a:prstClr val="black"/>
                </a:solidFill>
              </a:rPr>
              <a:t>17.64 lbs. per arm</a:t>
            </a:r>
          </a:p>
          <a:p>
            <a:r>
              <a:rPr lang="en-US" sz="1200" dirty="0">
                <a:solidFill>
                  <a:prstClr val="black"/>
                </a:solidFill>
              </a:rPr>
              <a:t>Weight:</a:t>
            </a:r>
            <a:r>
              <a:rPr lang="en-US" sz="1200" b="1" dirty="0">
                <a:solidFill>
                  <a:prstClr val="black"/>
                </a:solidFill>
              </a:rPr>
              <a:t> 6.4 lbs.</a:t>
            </a:r>
          </a:p>
        </p:txBody>
      </p:sp>
      <p:sp>
        <p:nvSpPr>
          <p:cNvPr id="12" name="Rectangle 11"/>
          <p:cNvSpPr/>
          <p:nvPr/>
        </p:nvSpPr>
        <p:spPr>
          <a:xfrm>
            <a:off x="5645888" y="0"/>
            <a:ext cx="3498112" cy="523220"/>
          </a:xfrm>
          <a:prstGeom prst="rect">
            <a:avLst/>
          </a:prstGeom>
        </p:spPr>
        <p:txBody>
          <a:bodyPr wrap="square">
            <a:spAutoFit/>
          </a:bodyPr>
          <a:lstStyle/>
          <a:p>
            <a:pPr marL="0" lvl="1" algn="r"/>
            <a:r>
              <a:rPr lang="en-US" sz="1400" dirty="0">
                <a:solidFill>
                  <a:prstClr val="black"/>
                </a:solidFill>
                <a:latin typeface="Calibri Light" panose="020F0302020204030204" pitchFamily="34" charset="0"/>
                <a:cs typeface="Arial" panose="020B0604020202020204" pitchFamily="34" charset="0"/>
              </a:rPr>
              <a:t>Model: OFF65859</a:t>
            </a:r>
          </a:p>
          <a:p>
            <a:pPr marL="0" lvl="1" algn="r"/>
            <a:r>
              <a:rPr lang="en-US" sz="1400" dirty="0">
                <a:solidFill>
                  <a:prstClr val="black"/>
                </a:solidFill>
                <a:latin typeface="Calibri Light" panose="020F0302020204030204" pitchFamily="34" charset="0"/>
                <a:cs typeface="Arial" panose="020B0604020202020204" pitchFamily="34" charset="0"/>
              </a:rPr>
              <a:t>MSRP: $59.99</a:t>
            </a:r>
          </a:p>
        </p:txBody>
      </p:sp>
      <p:sp>
        <p:nvSpPr>
          <p:cNvPr id="6" name="Rectangle 5"/>
          <p:cNvSpPr/>
          <p:nvPr/>
        </p:nvSpPr>
        <p:spPr>
          <a:xfrm>
            <a:off x="4628444" y="1248258"/>
            <a:ext cx="4515555" cy="707886"/>
          </a:xfrm>
          <a:prstGeom prst="rect">
            <a:avLst/>
          </a:prstGeom>
        </p:spPr>
        <p:txBody>
          <a:bodyPr wrap="square">
            <a:spAutoFit/>
          </a:bodyPr>
          <a:lstStyle/>
          <a:p>
            <a:r>
              <a:rPr lang="en-US" sz="2000" dirty="0">
                <a:latin typeface="Calibri Light" panose="020F0302020204030204" pitchFamily="34" charset="0"/>
              </a:rPr>
              <a:t>AIRLIFT® 360 Gas-Spring Single Adjustable Desk Mount Monitor Arm </a:t>
            </a:r>
            <a:endParaRPr lang="en-US" sz="2000" dirty="0">
              <a:solidFill>
                <a:prstClr val="black"/>
              </a:solidFill>
              <a:latin typeface="Calibri Light" panose="020F0302020204030204" pitchFamily="34"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1904" y="1956144"/>
            <a:ext cx="4062446" cy="4062446"/>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58" y="0"/>
            <a:ext cx="1653540" cy="924329"/>
          </a:xfrm>
          <a:prstGeom prst="rect">
            <a:avLst/>
          </a:prstGeom>
        </p:spPr>
      </p:pic>
    </p:spTree>
    <p:extLst>
      <p:ext uri="{BB962C8B-B14F-4D97-AF65-F5344CB8AC3E}">
        <p14:creationId xmlns:p14="http://schemas.microsoft.com/office/powerpoint/2010/main" val="27523598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5645888" y="0"/>
            <a:ext cx="3498112" cy="523220"/>
          </a:xfrm>
          <a:prstGeom prst="rect">
            <a:avLst/>
          </a:prstGeom>
        </p:spPr>
        <p:txBody>
          <a:bodyPr wrap="square">
            <a:spAutoFit/>
          </a:bodyPr>
          <a:lstStyle/>
          <a:p>
            <a:pPr marL="0" lvl="1" algn="r"/>
            <a:r>
              <a:rPr lang="en-US" sz="1400" dirty="0">
                <a:solidFill>
                  <a:prstClr val="black"/>
                </a:solidFill>
                <a:latin typeface="Calibri Light" panose="020F0302020204030204" pitchFamily="34" charset="0"/>
                <a:cs typeface="Arial" panose="020B0604020202020204" pitchFamily="34" charset="0"/>
              </a:rPr>
              <a:t>Model: OFF65860</a:t>
            </a:r>
          </a:p>
          <a:p>
            <a:pPr marL="0" lvl="1" algn="r"/>
            <a:r>
              <a:rPr lang="en-US" sz="1400" dirty="0">
                <a:solidFill>
                  <a:prstClr val="black"/>
                </a:solidFill>
                <a:latin typeface="Calibri Light" panose="020F0302020204030204" pitchFamily="34" charset="0"/>
                <a:cs typeface="Arial" panose="020B0604020202020204" pitchFamily="34" charset="0"/>
              </a:rPr>
              <a:t>MSRP: $84.99</a:t>
            </a:r>
          </a:p>
        </p:txBody>
      </p:sp>
      <p:pic>
        <p:nvPicPr>
          <p:cNvPr id="4" name="Picture 3"/>
          <p:cNvPicPr>
            <a:picLocks noChangeAspect="1"/>
          </p:cNvPicPr>
          <p:nvPr/>
        </p:nvPicPr>
        <p:blipFill>
          <a:blip r:embed="rId2"/>
          <a:stretch>
            <a:fillRect/>
          </a:stretch>
        </p:blipFill>
        <p:spPr>
          <a:xfrm>
            <a:off x="237154" y="1956144"/>
            <a:ext cx="4285129" cy="4032882"/>
          </a:xfrm>
          <a:prstGeom prst="rect">
            <a:avLst/>
          </a:prstGeom>
        </p:spPr>
      </p:pic>
      <p:sp>
        <p:nvSpPr>
          <p:cNvPr id="9" name="Rectangle 8"/>
          <p:cNvSpPr/>
          <p:nvPr/>
        </p:nvSpPr>
        <p:spPr>
          <a:xfrm>
            <a:off x="4743451" y="1956144"/>
            <a:ext cx="4400550" cy="3647152"/>
          </a:xfrm>
          <a:prstGeom prst="rect">
            <a:avLst/>
          </a:prstGeom>
        </p:spPr>
        <p:txBody>
          <a:bodyPr wrap="square">
            <a:spAutoFit/>
          </a:bodyPr>
          <a:lstStyle/>
          <a:p>
            <a:r>
              <a:rPr lang="en-US" sz="1400" dirty="0">
                <a:solidFill>
                  <a:prstClr val="black"/>
                </a:solidFill>
                <a:latin typeface="Calibri Light" panose="020F0302020204030204" pitchFamily="34" charset="0"/>
              </a:rPr>
              <a:t>Features</a:t>
            </a:r>
          </a:p>
          <a:p>
            <a:pPr marL="171450" indent="-171450">
              <a:buFont typeface="Arial" panose="020B0604020202020204" pitchFamily="34" charset="0"/>
              <a:buChar char="•"/>
            </a:pPr>
            <a:r>
              <a:rPr lang="en-US" sz="1200" dirty="0" smtClean="0"/>
              <a:t>Gas-spring pneumatic support lets </a:t>
            </a:r>
            <a:r>
              <a:rPr lang="en-US" sz="1200" dirty="0"/>
              <a:t>users effortlessly position screens simply by moving them into place </a:t>
            </a:r>
          </a:p>
          <a:p>
            <a:pPr marL="171450" indent="-171450">
              <a:buFont typeface="Arial" panose="020B0604020202020204" pitchFamily="34" charset="0"/>
              <a:buChar char="•"/>
            </a:pPr>
            <a:r>
              <a:rPr lang="en-US" sz="1200" dirty="0"/>
              <a:t>Arm can fit screens from 13" to 27"</a:t>
            </a:r>
          </a:p>
          <a:p>
            <a:pPr marL="171450" indent="-171450">
              <a:buFont typeface="Arial" panose="020B0604020202020204" pitchFamily="34" charset="0"/>
              <a:buChar char="•"/>
            </a:pPr>
            <a:r>
              <a:rPr lang="en-US" sz="1200" dirty="0"/>
              <a:t>Holds monitor weighing up 17 lbs. </a:t>
            </a:r>
          </a:p>
          <a:p>
            <a:pPr marL="171450" indent="-171450">
              <a:buFont typeface="Arial" panose="020B0604020202020204" pitchFamily="34" charset="0"/>
              <a:buChar char="•"/>
            </a:pPr>
            <a:r>
              <a:rPr lang="en-US" sz="1200" dirty="0"/>
              <a:t>Perfect for LED computer monitors, 4K flat TVs, LCD screens, and other display devices </a:t>
            </a:r>
          </a:p>
          <a:p>
            <a:pPr marL="171450" indent="-171450">
              <a:buFont typeface="Arial" panose="020B0604020202020204" pitchFamily="34" charset="0"/>
              <a:buChar char="•"/>
            </a:pPr>
            <a:r>
              <a:rPr lang="en-US" sz="1200" dirty="0">
                <a:solidFill>
                  <a:prstClr val="black"/>
                </a:solidFill>
              </a:rPr>
              <a:t>Hidden cable management reaches an integral whole with aluminum structure</a:t>
            </a:r>
          </a:p>
          <a:p>
            <a:pPr marL="171450" indent="-171450">
              <a:buFont typeface="Arial" panose="020B0604020202020204" pitchFamily="34" charset="0"/>
              <a:buChar char="•"/>
            </a:pPr>
            <a:r>
              <a:rPr lang="en-US" sz="1200" dirty="0">
                <a:solidFill>
                  <a:prstClr val="black"/>
                </a:solidFill>
              </a:rPr>
              <a:t>Premium aluminum and steel construction</a:t>
            </a:r>
          </a:p>
          <a:p>
            <a:endParaRPr lang="en-US" sz="1100" dirty="0">
              <a:solidFill>
                <a:prstClr val="black"/>
              </a:solidFill>
            </a:endParaRPr>
          </a:p>
          <a:p>
            <a:r>
              <a:rPr lang="en-US" sz="1400" dirty="0">
                <a:solidFill>
                  <a:prstClr val="black"/>
                </a:solidFill>
                <a:latin typeface="Calibri Light" panose="020F0302020204030204" pitchFamily="34" charset="0"/>
              </a:rPr>
              <a:t>Specifications</a:t>
            </a:r>
          </a:p>
          <a:p>
            <a:r>
              <a:rPr lang="en-US" sz="1200" dirty="0">
                <a:solidFill>
                  <a:prstClr val="black"/>
                </a:solidFill>
              </a:rPr>
              <a:t>Material: </a:t>
            </a:r>
            <a:r>
              <a:rPr lang="en-US" sz="1200" b="1" dirty="0">
                <a:solidFill>
                  <a:prstClr val="black"/>
                </a:solidFill>
              </a:rPr>
              <a:t>Aluminum + Steel</a:t>
            </a:r>
          </a:p>
          <a:p>
            <a:r>
              <a:rPr lang="en-US" sz="1200" dirty="0">
                <a:solidFill>
                  <a:prstClr val="black"/>
                </a:solidFill>
              </a:rPr>
              <a:t>Color: </a:t>
            </a:r>
            <a:r>
              <a:rPr lang="en-US" sz="1200" b="1" dirty="0">
                <a:solidFill>
                  <a:prstClr val="black"/>
                </a:solidFill>
              </a:rPr>
              <a:t>Black</a:t>
            </a:r>
          </a:p>
          <a:p>
            <a:r>
              <a:rPr lang="en-US" sz="1200" dirty="0">
                <a:solidFill>
                  <a:prstClr val="black"/>
                </a:solidFill>
              </a:rPr>
              <a:t>Adjustment: </a:t>
            </a:r>
            <a:r>
              <a:rPr lang="en-US" sz="1200" b="1" dirty="0">
                <a:solidFill>
                  <a:prstClr val="black"/>
                </a:solidFill>
              </a:rPr>
              <a:t>Tilt +'-90°~+85°</a:t>
            </a:r>
          </a:p>
          <a:p>
            <a:r>
              <a:rPr lang="en-US" sz="1200" dirty="0">
                <a:solidFill>
                  <a:prstClr val="black"/>
                </a:solidFill>
              </a:rPr>
              <a:t>Swivel: </a:t>
            </a:r>
            <a:r>
              <a:rPr lang="en-US" sz="1200" b="1" dirty="0">
                <a:solidFill>
                  <a:prstClr val="black"/>
                </a:solidFill>
              </a:rPr>
              <a:t>180</a:t>
            </a:r>
            <a:r>
              <a:rPr lang="en-US" sz="1200" dirty="0">
                <a:solidFill>
                  <a:prstClr val="black"/>
                </a:solidFill>
              </a:rPr>
              <a:t>°</a:t>
            </a:r>
          </a:p>
          <a:p>
            <a:r>
              <a:rPr lang="en-US" sz="1200" dirty="0">
                <a:solidFill>
                  <a:prstClr val="black"/>
                </a:solidFill>
              </a:rPr>
              <a:t>Rotation: </a:t>
            </a:r>
            <a:r>
              <a:rPr lang="en-US" sz="1200" b="1" dirty="0">
                <a:solidFill>
                  <a:prstClr val="black"/>
                </a:solidFill>
              </a:rPr>
              <a:t>360°</a:t>
            </a:r>
          </a:p>
          <a:p>
            <a:r>
              <a:rPr lang="en-US" sz="1200" dirty="0">
                <a:solidFill>
                  <a:prstClr val="black"/>
                </a:solidFill>
              </a:rPr>
              <a:t>Weight Capacity: </a:t>
            </a:r>
            <a:r>
              <a:rPr lang="en-US" sz="1200" b="1" dirty="0">
                <a:solidFill>
                  <a:prstClr val="black"/>
                </a:solidFill>
              </a:rPr>
              <a:t>17.64 lbs. per arm</a:t>
            </a:r>
          </a:p>
          <a:p>
            <a:r>
              <a:rPr lang="en-US" sz="1200" dirty="0">
                <a:solidFill>
                  <a:prstClr val="black"/>
                </a:solidFill>
              </a:rPr>
              <a:t>Weight:</a:t>
            </a:r>
            <a:r>
              <a:rPr lang="en-US" sz="1200" b="1" dirty="0">
                <a:solidFill>
                  <a:prstClr val="black"/>
                </a:solidFill>
              </a:rPr>
              <a:t> </a:t>
            </a:r>
            <a:r>
              <a:rPr lang="en-US" sz="1200" b="1" dirty="0" smtClean="0">
                <a:solidFill>
                  <a:prstClr val="black"/>
                </a:solidFill>
              </a:rPr>
              <a:t>10.1 </a:t>
            </a:r>
            <a:r>
              <a:rPr lang="en-US" sz="1200" b="1" dirty="0">
                <a:solidFill>
                  <a:prstClr val="black"/>
                </a:solidFill>
              </a:rPr>
              <a:t>lbs.</a:t>
            </a:r>
          </a:p>
        </p:txBody>
      </p:sp>
      <p:sp>
        <p:nvSpPr>
          <p:cNvPr id="10" name="Rectangle 9"/>
          <p:cNvSpPr/>
          <p:nvPr/>
        </p:nvSpPr>
        <p:spPr>
          <a:xfrm>
            <a:off x="4743450" y="1248258"/>
            <a:ext cx="4400549" cy="707886"/>
          </a:xfrm>
          <a:prstGeom prst="rect">
            <a:avLst/>
          </a:prstGeom>
        </p:spPr>
        <p:txBody>
          <a:bodyPr wrap="square">
            <a:spAutoFit/>
          </a:bodyPr>
          <a:lstStyle/>
          <a:p>
            <a:r>
              <a:rPr lang="en-US" sz="2000" dirty="0">
                <a:latin typeface="Calibri Light" panose="020F0302020204030204" pitchFamily="34" charset="0"/>
              </a:rPr>
              <a:t>AIRLIFT® 360 Gas-Spring </a:t>
            </a:r>
            <a:r>
              <a:rPr lang="en-US" sz="2000" dirty="0" smtClean="0">
                <a:latin typeface="Calibri Light" panose="020F0302020204030204" pitchFamily="34" charset="0"/>
              </a:rPr>
              <a:t>Dual Adjustable </a:t>
            </a:r>
            <a:r>
              <a:rPr lang="en-US" sz="2000" dirty="0">
                <a:latin typeface="Calibri Light" panose="020F0302020204030204" pitchFamily="34" charset="0"/>
              </a:rPr>
              <a:t>Desk Mount Monitor Arm </a:t>
            </a:r>
            <a:endParaRPr lang="en-US" sz="2000" dirty="0">
              <a:solidFill>
                <a:prstClr val="black"/>
              </a:solidFill>
              <a:latin typeface="Calibri Light" panose="020F0302020204030204" pitchFamily="34" charset="0"/>
              <a:cs typeface="Arial" panose="020B0604020202020204" pitchFamily="34" charset="0"/>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58" y="0"/>
            <a:ext cx="1653540" cy="924329"/>
          </a:xfrm>
          <a:prstGeom prst="rect">
            <a:avLst/>
          </a:prstGeom>
        </p:spPr>
      </p:pic>
    </p:spTree>
    <p:extLst>
      <p:ext uri="{BB962C8B-B14F-4D97-AF65-F5344CB8AC3E}">
        <p14:creationId xmlns:p14="http://schemas.microsoft.com/office/powerpoint/2010/main" val="21712088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428182" y="1076254"/>
            <a:ext cx="4715818" cy="400110"/>
          </a:xfrm>
          <a:prstGeom prst="rect">
            <a:avLst/>
          </a:prstGeom>
        </p:spPr>
        <p:txBody>
          <a:bodyPr wrap="square">
            <a:spAutoFit/>
          </a:bodyPr>
          <a:lstStyle/>
          <a:p>
            <a:r>
              <a:rPr lang="en-US" sz="2000" dirty="0">
                <a:solidFill>
                  <a:prstClr val="black"/>
                </a:solidFill>
                <a:latin typeface="Calibri Light" panose="020F0302020204030204" pitchFamily="34" charset="0"/>
                <a:cs typeface="Arial" panose="020B0604020202020204" pitchFamily="34" charset="0"/>
              </a:rPr>
              <a:t>AIRLIFT® Anti-Fatigue Comfort </a:t>
            </a:r>
            <a:r>
              <a:rPr lang="en-US" sz="2000" dirty="0" smtClean="0">
                <a:solidFill>
                  <a:prstClr val="black"/>
                </a:solidFill>
                <a:latin typeface="Calibri Light" panose="020F0302020204030204" pitchFamily="34" charset="0"/>
                <a:cs typeface="Arial" panose="020B0604020202020204" pitchFamily="34" charset="0"/>
              </a:rPr>
              <a:t>Mat (2-Pack</a:t>
            </a:r>
            <a:r>
              <a:rPr lang="en-US" sz="2000" dirty="0">
                <a:solidFill>
                  <a:prstClr val="black"/>
                </a:solidFill>
                <a:latin typeface="Calibri Light" panose="020F0302020204030204" pitchFamily="34" charset="0"/>
                <a:cs typeface="Arial" panose="020B0604020202020204" pitchFamily="34" charset="0"/>
              </a:rPr>
              <a:t>)</a:t>
            </a:r>
            <a:endParaRPr lang="en-US" sz="2000" dirty="0">
              <a:solidFill>
                <a:prstClr val="black"/>
              </a:solidFill>
              <a:cs typeface="Arial" panose="020B0604020202020204" pitchFamily="34" charset="0"/>
            </a:endParaRPr>
          </a:p>
        </p:txBody>
      </p:sp>
      <p:sp>
        <p:nvSpPr>
          <p:cNvPr id="11" name="Rectangle 10"/>
          <p:cNvSpPr/>
          <p:nvPr/>
        </p:nvSpPr>
        <p:spPr>
          <a:xfrm>
            <a:off x="5117169" y="1476364"/>
            <a:ext cx="3784602" cy="3816429"/>
          </a:xfrm>
          <a:prstGeom prst="rect">
            <a:avLst/>
          </a:prstGeom>
        </p:spPr>
        <p:txBody>
          <a:bodyPr wrap="square">
            <a:spAutoFit/>
          </a:bodyPr>
          <a:lstStyle/>
          <a:p>
            <a:r>
              <a:rPr lang="en-US" sz="1400" dirty="0">
                <a:solidFill>
                  <a:prstClr val="black"/>
                </a:solidFill>
                <a:latin typeface="Calibri Light" panose="020F0302020204030204" pitchFamily="34" charset="0"/>
              </a:rPr>
              <a:t>Features</a:t>
            </a:r>
          </a:p>
          <a:p>
            <a:pPr marL="171450" indent="-171450">
              <a:buFont typeface="Arial" panose="020B0604020202020204" pitchFamily="34" charset="0"/>
              <a:buChar char="•"/>
            </a:pPr>
            <a:r>
              <a:rPr lang="en-US" sz="1200" dirty="0">
                <a:solidFill>
                  <a:prstClr val="black"/>
                </a:solidFill>
              </a:rPr>
              <a:t>Premium 100% polyurethane construction</a:t>
            </a:r>
          </a:p>
          <a:p>
            <a:pPr marL="171450" indent="-171450">
              <a:buFont typeface="Arial" panose="020B0604020202020204" pitchFamily="34" charset="0"/>
              <a:buChar char="•"/>
            </a:pPr>
            <a:r>
              <a:rPr lang="en-US" sz="1200" dirty="0">
                <a:solidFill>
                  <a:prstClr val="black"/>
                </a:solidFill>
              </a:rPr>
              <a:t>Viscoelastic material is able to stretch, bend, fold while returning to it's original shape </a:t>
            </a:r>
          </a:p>
          <a:p>
            <a:pPr marL="171450" indent="-171450">
              <a:buFont typeface="Arial" panose="020B0604020202020204" pitchFamily="34" charset="0"/>
              <a:buChar char="•"/>
            </a:pPr>
            <a:r>
              <a:rPr lang="en-US" sz="1200" dirty="0">
                <a:solidFill>
                  <a:prstClr val="black"/>
                </a:solidFill>
              </a:rPr>
              <a:t>Non-slip base features ridges that keep the mat from sliding on slick and occasionally wet surfaces</a:t>
            </a:r>
          </a:p>
          <a:p>
            <a:pPr marL="171450" indent="-171450">
              <a:buFont typeface="Arial" panose="020B0604020202020204" pitchFamily="34" charset="0"/>
              <a:buChar char="•"/>
            </a:pPr>
            <a:r>
              <a:rPr lang="en-US" sz="1200" dirty="0">
                <a:solidFill>
                  <a:prstClr val="black"/>
                </a:solidFill>
              </a:rPr>
              <a:t>Beveled edges designed to prevent tripping and accidents</a:t>
            </a:r>
          </a:p>
          <a:p>
            <a:pPr marL="171450" indent="-171450">
              <a:buFont typeface="Arial" panose="020B0604020202020204" pitchFamily="34" charset="0"/>
              <a:buChar char="•"/>
            </a:pPr>
            <a:r>
              <a:rPr lang="en-US" sz="1200" dirty="0">
                <a:solidFill>
                  <a:prstClr val="black"/>
                </a:solidFill>
              </a:rPr>
              <a:t>Curl resistant edges keep the corners of the mat flat </a:t>
            </a:r>
          </a:p>
          <a:p>
            <a:pPr marL="171450" indent="-171450">
              <a:buFont typeface="Arial" panose="020B0604020202020204" pitchFamily="34" charset="0"/>
              <a:buChar char="•"/>
            </a:pPr>
            <a:r>
              <a:rPr lang="en-US" sz="1200" dirty="0">
                <a:solidFill>
                  <a:prstClr val="black"/>
                </a:solidFill>
              </a:rPr>
              <a:t>Completely non-toxic!</a:t>
            </a:r>
          </a:p>
          <a:p>
            <a:pPr marL="171450" indent="-171450">
              <a:buFont typeface="Arial" panose="020B0604020202020204" pitchFamily="34" charset="0"/>
              <a:buChar char="•"/>
            </a:pPr>
            <a:r>
              <a:rPr lang="en-US" sz="1200" dirty="0">
                <a:solidFill>
                  <a:prstClr val="black"/>
                </a:solidFill>
              </a:rPr>
              <a:t>Measures </a:t>
            </a:r>
            <a:r>
              <a:rPr lang="en-US" sz="1200" b="1" dirty="0"/>
              <a:t>32" x 20" .7" thick</a:t>
            </a:r>
          </a:p>
          <a:p>
            <a:endParaRPr lang="en-US" sz="1100" dirty="0">
              <a:solidFill>
                <a:prstClr val="black"/>
              </a:solidFill>
            </a:endParaRPr>
          </a:p>
          <a:p>
            <a:r>
              <a:rPr lang="en-US" sz="1400" dirty="0">
                <a:solidFill>
                  <a:prstClr val="black"/>
                </a:solidFill>
                <a:latin typeface="Calibri Light" panose="020F0302020204030204" pitchFamily="34" charset="0"/>
              </a:rPr>
              <a:t>Specifications</a:t>
            </a:r>
          </a:p>
          <a:p>
            <a:r>
              <a:rPr lang="en-US" sz="1200" dirty="0">
                <a:solidFill>
                  <a:prstClr val="black"/>
                </a:solidFill>
              </a:rPr>
              <a:t>Material: </a:t>
            </a:r>
            <a:r>
              <a:rPr lang="en-US" sz="1200" b="1" dirty="0">
                <a:solidFill>
                  <a:prstClr val="black"/>
                </a:solidFill>
              </a:rPr>
              <a:t>Polyurethane foam</a:t>
            </a:r>
          </a:p>
          <a:p>
            <a:r>
              <a:rPr lang="en-US" sz="1200" dirty="0">
                <a:solidFill>
                  <a:prstClr val="black"/>
                </a:solidFill>
              </a:rPr>
              <a:t>Top Area:</a:t>
            </a:r>
            <a:r>
              <a:rPr lang="en-US" sz="1200" b="1" dirty="0">
                <a:solidFill>
                  <a:prstClr val="black"/>
                </a:solidFill>
              </a:rPr>
              <a:t> </a:t>
            </a:r>
            <a:r>
              <a:rPr lang="en-US" sz="1200" b="1" dirty="0"/>
              <a:t>32" x 20"</a:t>
            </a:r>
          </a:p>
          <a:p>
            <a:r>
              <a:rPr lang="en-US" sz="1200" dirty="0">
                <a:solidFill>
                  <a:prstClr val="black"/>
                </a:solidFill>
              </a:rPr>
              <a:t>Color: </a:t>
            </a:r>
            <a:r>
              <a:rPr lang="en-US" sz="1200" b="1" dirty="0">
                <a:solidFill>
                  <a:prstClr val="black"/>
                </a:solidFill>
              </a:rPr>
              <a:t>Black, Gray</a:t>
            </a:r>
          </a:p>
          <a:p>
            <a:r>
              <a:rPr lang="en-US" sz="1200" dirty="0">
                <a:solidFill>
                  <a:prstClr val="black"/>
                </a:solidFill>
              </a:rPr>
              <a:t>Overall Size: </a:t>
            </a:r>
            <a:r>
              <a:rPr lang="en-US" sz="1200" b="1" dirty="0"/>
              <a:t>32" x 20" x .7" thick</a:t>
            </a:r>
          </a:p>
          <a:p>
            <a:r>
              <a:rPr lang="en-US" sz="1200" dirty="0">
                <a:solidFill>
                  <a:prstClr val="black"/>
                </a:solidFill>
              </a:rPr>
              <a:t>Weight:</a:t>
            </a:r>
            <a:r>
              <a:rPr lang="en-US" sz="1200" b="1" dirty="0">
                <a:solidFill>
                  <a:prstClr val="black"/>
                </a:solidFill>
              </a:rPr>
              <a:t> </a:t>
            </a:r>
            <a:r>
              <a:rPr lang="en-US" sz="1200" b="1" dirty="0"/>
              <a:t>23 lbs. per mat</a:t>
            </a:r>
          </a:p>
          <a:p>
            <a:r>
              <a:rPr lang="en-US" sz="1200" dirty="0">
                <a:solidFill>
                  <a:prstClr val="black"/>
                </a:solidFill>
              </a:rPr>
              <a:t> </a:t>
            </a:r>
            <a:endParaRPr lang="en-US" sz="1200" b="1" dirty="0"/>
          </a:p>
          <a:p>
            <a:endParaRPr lang="en-US" sz="1100" dirty="0">
              <a:solidFill>
                <a:prstClr val="black"/>
              </a:solidFill>
            </a:endParaRPr>
          </a:p>
        </p:txBody>
      </p:sp>
      <p:sp>
        <p:nvSpPr>
          <p:cNvPr id="12" name="Rectangle 11"/>
          <p:cNvSpPr/>
          <p:nvPr/>
        </p:nvSpPr>
        <p:spPr>
          <a:xfrm>
            <a:off x="5645888" y="6429"/>
            <a:ext cx="3498112" cy="523220"/>
          </a:xfrm>
          <a:prstGeom prst="rect">
            <a:avLst/>
          </a:prstGeom>
        </p:spPr>
        <p:txBody>
          <a:bodyPr wrap="square">
            <a:spAutoFit/>
          </a:bodyPr>
          <a:lstStyle/>
          <a:p>
            <a:pPr marL="0" lvl="1" algn="r"/>
            <a:r>
              <a:rPr lang="en-US" sz="1400" dirty="0">
                <a:solidFill>
                  <a:prstClr val="black"/>
                </a:solidFill>
                <a:latin typeface="Calibri Light" panose="020F0302020204030204" pitchFamily="34" charset="0"/>
                <a:cs typeface="Arial" panose="020B0604020202020204" pitchFamily="34" charset="0"/>
              </a:rPr>
              <a:t>Model: MSC55931B, MSC55932B</a:t>
            </a:r>
            <a:br>
              <a:rPr lang="en-US" sz="1400" dirty="0">
                <a:solidFill>
                  <a:prstClr val="black"/>
                </a:solidFill>
                <a:latin typeface="Calibri Light" panose="020F0302020204030204" pitchFamily="34" charset="0"/>
                <a:cs typeface="Arial" panose="020B0604020202020204" pitchFamily="34" charset="0"/>
              </a:rPr>
            </a:br>
            <a:r>
              <a:rPr lang="en-US" sz="1400" dirty="0">
                <a:solidFill>
                  <a:prstClr val="black"/>
                </a:solidFill>
                <a:latin typeface="Calibri Light" panose="020F0302020204030204" pitchFamily="34" charset="0"/>
                <a:cs typeface="Arial" panose="020B0604020202020204" pitchFamily="34" charset="0"/>
              </a:rPr>
              <a:t>MSRP: $54.99</a:t>
            </a:r>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050" y="2125785"/>
            <a:ext cx="2348649" cy="2348649"/>
          </a:xfrm>
          <a:prstGeom prst="rect">
            <a:avLst/>
          </a:prstGeom>
        </p:spPr>
      </p:pic>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92399" y="2125785"/>
            <a:ext cx="2348649" cy="2348649"/>
          </a:xfrm>
          <a:prstGeom prst="rect">
            <a:avLst/>
          </a:prstGeom>
        </p:spPr>
      </p:pic>
      <p:sp>
        <p:nvSpPr>
          <p:cNvPr id="3" name="Rectangle 2"/>
          <p:cNvSpPr/>
          <p:nvPr/>
        </p:nvSpPr>
        <p:spPr>
          <a:xfrm>
            <a:off x="603130" y="4552587"/>
            <a:ext cx="1173719" cy="523220"/>
          </a:xfrm>
          <a:prstGeom prst="rect">
            <a:avLst/>
          </a:prstGeom>
        </p:spPr>
        <p:txBody>
          <a:bodyPr wrap="none">
            <a:spAutoFit/>
          </a:bodyPr>
          <a:lstStyle/>
          <a:p>
            <a:pPr algn="ctr"/>
            <a:r>
              <a:rPr lang="en-US" sz="1400" b="1" dirty="0">
                <a:solidFill>
                  <a:prstClr val="black"/>
                </a:solidFill>
                <a:latin typeface="Calibri Light" panose="020F0302020204030204" pitchFamily="34" charset="0"/>
                <a:cs typeface="Arial" panose="020B0604020202020204" pitchFamily="34" charset="0"/>
              </a:rPr>
              <a:t>Black 2-Pack</a:t>
            </a:r>
          </a:p>
          <a:p>
            <a:pPr algn="ctr"/>
            <a:r>
              <a:rPr lang="en-US" sz="1400" dirty="0">
                <a:solidFill>
                  <a:prstClr val="black"/>
                </a:solidFill>
                <a:latin typeface="Calibri Light" panose="020F0302020204030204" pitchFamily="34" charset="0"/>
                <a:cs typeface="Arial" panose="020B0604020202020204" pitchFamily="34" charset="0"/>
              </a:rPr>
              <a:t>(MSC55931B)</a:t>
            </a:r>
            <a:endParaRPr lang="en-US" dirty="0"/>
          </a:p>
        </p:txBody>
      </p:sp>
      <p:sp>
        <p:nvSpPr>
          <p:cNvPr id="4" name="Rectangle 3"/>
          <p:cNvSpPr/>
          <p:nvPr/>
        </p:nvSpPr>
        <p:spPr>
          <a:xfrm>
            <a:off x="3279863" y="4552587"/>
            <a:ext cx="1173719" cy="523220"/>
          </a:xfrm>
          <a:prstGeom prst="rect">
            <a:avLst/>
          </a:prstGeom>
        </p:spPr>
        <p:txBody>
          <a:bodyPr wrap="none">
            <a:spAutoFit/>
          </a:bodyPr>
          <a:lstStyle/>
          <a:p>
            <a:pPr algn="ctr"/>
            <a:r>
              <a:rPr lang="en-US" sz="1400" b="1" dirty="0">
                <a:solidFill>
                  <a:prstClr val="black"/>
                </a:solidFill>
                <a:latin typeface="Calibri Light" panose="020F0302020204030204" pitchFamily="34" charset="0"/>
                <a:cs typeface="Arial" panose="020B0604020202020204" pitchFamily="34" charset="0"/>
              </a:rPr>
              <a:t>Gray</a:t>
            </a:r>
            <a:r>
              <a:rPr lang="en-US" sz="1400" dirty="0">
                <a:solidFill>
                  <a:prstClr val="black"/>
                </a:solidFill>
                <a:latin typeface="Calibri Light" panose="020F0302020204030204" pitchFamily="34" charset="0"/>
                <a:cs typeface="Arial" panose="020B0604020202020204" pitchFamily="34" charset="0"/>
              </a:rPr>
              <a:t> </a:t>
            </a:r>
            <a:r>
              <a:rPr lang="en-US" sz="1400" b="1" dirty="0">
                <a:solidFill>
                  <a:prstClr val="black"/>
                </a:solidFill>
                <a:latin typeface="Calibri Light" panose="020F0302020204030204" pitchFamily="34" charset="0"/>
                <a:cs typeface="Arial" panose="020B0604020202020204" pitchFamily="34" charset="0"/>
              </a:rPr>
              <a:t>2-Pack</a:t>
            </a:r>
          </a:p>
          <a:p>
            <a:pPr algn="ctr"/>
            <a:r>
              <a:rPr lang="en-US" sz="1400" dirty="0">
                <a:solidFill>
                  <a:prstClr val="black"/>
                </a:solidFill>
                <a:latin typeface="Calibri Light" panose="020F0302020204030204" pitchFamily="34" charset="0"/>
                <a:cs typeface="Arial" panose="020B0604020202020204" pitchFamily="34" charset="0"/>
              </a:rPr>
              <a:t>(MSC55932B)</a:t>
            </a:r>
            <a:endParaRPr lang="en-US" dirty="0"/>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158" y="0"/>
            <a:ext cx="1653540" cy="924329"/>
          </a:xfrm>
          <a:prstGeom prst="rect">
            <a:avLst/>
          </a:prstGeom>
        </p:spPr>
      </p:pic>
    </p:spTree>
    <p:extLst>
      <p:ext uri="{BB962C8B-B14F-4D97-AF65-F5344CB8AC3E}">
        <p14:creationId xmlns:p14="http://schemas.microsoft.com/office/powerpoint/2010/main" val="2711257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86576" y="1076254"/>
            <a:ext cx="4921956" cy="707886"/>
          </a:xfrm>
          <a:prstGeom prst="rect">
            <a:avLst/>
          </a:prstGeom>
        </p:spPr>
        <p:txBody>
          <a:bodyPr wrap="square">
            <a:spAutoFit/>
          </a:bodyPr>
          <a:lstStyle/>
          <a:p>
            <a:r>
              <a:rPr lang="en-US" sz="2000" dirty="0">
                <a:solidFill>
                  <a:prstClr val="black"/>
                </a:solidFill>
                <a:latin typeface="Calibri Light" panose="020F0302020204030204" pitchFamily="34" charset="0"/>
                <a:cs typeface="Arial" panose="020B0604020202020204" pitchFamily="34" charset="0"/>
              </a:rPr>
              <a:t>AIRLIFT® </a:t>
            </a:r>
            <a:r>
              <a:rPr lang="en-US" sz="2000" dirty="0" smtClean="0">
                <a:solidFill>
                  <a:prstClr val="black"/>
                </a:solidFill>
                <a:latin typeface="Calibri Light" panose="020F0302020204030204" pitchFamily="34" charset="0"/>
                <a:cs typeface="Arial" panose="020B0604020202020204" pitchFamily="34" charset="0"/>
              </a:rPr>
              <a:t>Mobile Height-Adjustable Standing Workstation Cart, Black</a:t>
            </a:r>
            <a:endParaRPr lang="en-US" sz="2000" dirty="0">
              <a:solidFill>
                <a:prstClr val="black"/>
              </a:solidFill>
              <a:cs typeface="Arial" panose="020B0604020202020204" pitchFamily="34" charset="0"/>
            </a:endParaRPr>
          </a:p>
        </p:txBody>
      </p:sp>
      <p:sp>
        <p:nvSpPr>
          <p:cNvPr id="11" name="Rectangle 10"/>
          <p:cNvSpPr/>
          <p:nvPr/>
        </p:nvSpPr>
        <p:spPr>
          <a:xfrm>
            <a:off x="4964768" y="1995330"/>
            <a:ext cx="4179232" cy="3046988"/>
          </a:xfrm>
          <a:prstGeom prst="rect">
            <a:avLst/>
          </a:prstGeom>
        </p:spPr>
        <p:txBody>
          <a:bodyPr wrap="square">
            <a:spAutoFit/>
          </a:bodyPr>
          <a:lstStyle/>
          <a:p>
            <a:r>
              <a:rPr lang="en-US" sz="1200" dirty="0">
                <a:latin typeface="Calibri Light" panose="020F0302020204030204" pitchFamily="34" charset="0"/>
              </a:rPr>
              <a:t>Features</a:t>
            </a:r>
          </a:p>
          <a:p>
            <a:pPr marL="171450" indent="-171450">
              <a:buFont typeface="Arial" panose="020B0604020202020204" pitchFamily="34" charset="0"/>
              <a:buChar char="•"/>
            </a:pPr>
            <a:r>
              <a:rPr lang="en-US" sz="1200" dirty="0"/>
              <a:t>Split-level top is </a:t>
            </a:r>
            <a:r>
              <a:rPr lang="en-US" sz="1200" dirty="0" smtClean="0"/>
              <a:t>perfect for computers and keyboards</a:t>
            </a:r>
          </a:p>
          <a:p>
            <a:pPr marL="171450" indent="-171450">
              <a:buFont typeface="Arial" panose="020B0604020202020204" pitchFamily="34" charset="0"/>
              <a:buChar char="•"/>
            </a:pPr>
            <a:r>
              <a:rPr lang="en-US" sz="1200" dirty="0" smtClean="0"/>
              <a:t>Height-adjustable top rises as high as 54.25" tall</a:t>
            </a:r>
          </a:p>
          <a:p>
            <a:pPr marL="171450" indent="-171450">
              <a:buFont typeface="Arial" panose="020B0604020202020204" pitchFamily="34" charset="0"/>
              <a:buChar char="•"/>
            </a:pPr>
            <a:r>
              <a:rPr lang="en-US" sz="1200" dirty="0" smtClean="0"/>
              <a:t>Stationary lower shelves provide storage for computer towers, printers, files and other accessories</a:t>
            </a:r>
          </a:p>
          <a:p>
            <a:pPr marL="171450" indent="-171450">
              <a:buFont typeface="Arial" panose="020B0604020202020204" pitchFamily="34" charset="0"/>
              <a:buChar char="•"/>
            </a:pPr>
            <a:r>
              <a:rPr lang="en-US" sz="1200" dirty="0" smtClean="0"/>
              <a:t>Steel </a:t>
            </a:r>
            <a:r>
              <a:rPr lang="en-US" sz="1200" dirty="0"/>
              <a:t>frame with black powder-coat finish</a:t>
            </a:r>
          </a:p>
          <a:p>
            <a:pPr marL="171450" indent="-171450">
              <a:buFont typeface="Arial" panose="020B0604020202020204" pitchFamily="34" charset="0"/>
              <a:buChar char="•"/>
            </a:pPr>
            <a:r>
              <a:rPr lang="en-US" sz="1200" dirty="0"/>
              <a:t>Large 2.4-inch diameter casters (2-locking)</a:t>
            </a:r>
          </a:p>
          <a:p>
            <a:endParaRPr lang="en-US" sz="1200" dirty="0"/>
          </a:p>
          <a:p>
            <a:r>
              <a:rPr lang="en-US" sz="1200" dirty="0">
                <a:latin typeface="Calibri Light" panose="020F0302020204030204" pitchFamily="34" charset="0"/>
              </a:rPr>
              <a:t>Specifications</a:t>
            </a:r>
          </a:p>
          <a:p>
            <a:r>
              <a:rPr lang="en-US" sz="1200" dirty="0"/>
              <a:t>Tier Color: </a:t>
            </a:r>
            <a:r>
              <a:rPr lang="en-US" sz="1200" b="1" dirty="0" smtClean="0"/>
              <a:t>Black</a:t>
            </a:r>
            <a:endParaRPr lang="en-US" sz="1200" b="1" dirty="0"/>
          </a:p>
          <a:p>
            <a:r>
              <a:rPr lang="en-US" sz="1200" dirty="0"/>
              <a:t>Tier Materials</a:t>
            </a:r>
            <a:r>
              <a:rPr lang="en-US" sz="1200"/>
              <a:t>:</a:t>
            </a:r>
            <a:r>
              <a:rPr lang="en-US" sz="1200" b="1"/>
              <a:t> MDF with laminate </a:t>
            </a:r>
            <a:r>
              <a:rPr lang="en-US" sz="1200" b="1" smtClean="0"/>
              <a:t>finish</a:t>
            </a:r>
            <a:endParaRPr lang="en-US" sz="1200" b="1" dirty="0"/>
          </a:p>
          <a:p>
            <a:r>
              <a:rPr lang="en-US" sz="1200" dirty="0"/>
              <a:t>Dimensions:</a:t>
            </a:r>
            <a:r>
              <a:rPr lang="en-US" sz="1200" b="1" dirty="0"/>
              <a:t> </a:t>
            </a:r>
            <a:r>
              <a:rPr lang="pl-PL" sz="1200" b="1" dirty="0"/>
              <a:t>27.56" W x 27.75" L x (36.93" to 54.25" H)</a:t>
            </a:r>
            <a:endParaRPr lang="en-US" sz="1200" b="1" dirty="0"/>
          </a:p>
          <a:p>
            <a:r>
              <a:rPr lang="en-US" sz="1200" dirty="0"/>
              <a:t>Height Range: </a:t>
            </a:r>
            <a:r>
              <a:rPr lang="en-US" sz="1200" b="1" dirty="0"/>
              <a:t>36.93" to 54.25"</a:t>
            </a:r>
          </a:p>
          <a:p>
            <a:r>
              <a:rPr lang="en-US" sz="1200" dirty="0"/>
              <a:t>Color: </a:t>
            </a:r>
            <a:r>
              <a:rPr lang="en-US" sz="1200" b="1" dirty="0"/>
              <a:t>Black</a:t>
            </a:r>
          </a:p>
          <a:p>
            <a:r>
              <a:rPr lang="en-US" sz="1200" dirty="0"/>
              <a:t>Weight Capacity: </a:t>
            </a:r>
            <a:r>
              <a:rPr lang="en-US" sz="1200" b="1" dirty="0"/>
              <a:t>132.28 lbs.</a:t>
            </a:r>
          </a:p>
          <a:p>
            <a:r>
              <a:rPr lang="en-US" sz="1200" dirty="0"/>
              <a:t>Weight:</a:t>
            </a:r>
            <a:r>
              <a:rPr lang="en-US" sz="1200" b="1" dirty="0"/>
              <a:t> 39.68 lbs.</a:t>
            </a:r>
          </a:p>
        </p:txBody>
      </p:sp>
      <p:sp>
        <p:nvSpPr>
          <p:cNvPr id="12" name="Rectangle 11"/>
          <p:cNvSpPr/>
          <p:nvPr/>
        </p:nvSpPr>
        <p:spPr>
          <a:xfrm>
            <a:off x="5645888" y="6429"/>
            <a:ext cx="3498112" cy="523220"/>
          </a:xfrm>
          <a:prstGeom prst="rect">
            <a:avLst/>
          </a:prstGeom>
        </p:spPr>
        <p:txBody>
          <a:bodyPr wrap="square">
            <a:spAutoFit/>
          </a:bodyPr>
          <a:lstStyle/>
          <a:p>
            <a:pPr marL="0" lvl="1" algn="r"/>
            <a:r>
              <a:rPr lang="en-US" sz="1400" dirty="0">
                <a:solidFill>
                  <a:prstClr val="black"/>
                </a:solidFill>
                <a:latin typeface="Calibri Light" panose="020F0302020204030204" pitchFamily="34" charset="0"/>
                <a:cs typeface="Arial" panose="020B0604020202020204" pitchFamily="34" charset="0"/>
              </a:rPr>
              <a:t>Model: OFF65867</a:t>
            </a:r>
            <a:br>
              <a:rPr lang="en-US" sz="1400" dirty="0">
                <a:solidFill>
                  <a:prstClr val="black"/>
                </a:solidFill>
                <a:latin typeface="Calibri Light" panose="020F0302020204030204" pitchFamily="34" charset="0"/>
                <a:cs typeface="Arial" panose="020B0604020202020204" pitchFamily="34" charset="0"/>
              </a:rPr>
            </a:br>
            <a:r>
              <a:rPr lang="en-US" sz="1400" dirty="0">
                <a:solidFill>
                  <a:prstClr val="black"/>
                </a:solidFill>
                <a:latin typeface="Calibri Light" panose="020F0302020204030204" pitchFamily="34" charset="0"/>
                <a:cs typeface="Arial" panose="020B0604020202020204" pitchFamily="34" charset="0"/>
              </a:rPr>
              <a:t>MSRP: $119.99</a:t>
            </a: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58" y="0"/>
            <a:ext cx="1653540" cy="924329"/>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19318" t="7386" r="22727" b="5965"/>
          <a:stretch/>
        </p:blipFill>
        <p:spPr>
          <a:xfrm>
            <a:off x="323851" y="1219200"/>
            <a:ext cx="3465996" cy="5182003"/>
          </a:xfrm>
          <a:prstGeom prst="rect">
            <a:avLst/>
          </a:prstGeom>
        </p:spPr>
      </p:pic>
    </p:spTree>
    <p:extLst>
      <p:ext uri="{BB962C8B-B14F-4D97-AF65-F5344CB8AC3E}">
        <p14:creationId xmlns:p14="http://schemas.microsoft.com/office/powerpoint/2010/main" val="30967992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7284" t="1376"/>
          <a:stretch/>
        </p:blipFill>
        <p:spPr>
          <a:xfrm>
            <a:off x="279400" y="1003300"/>
            <a:ext cx="3556250" cy="5693111"/>
          </a:xfrm>
          <a:prstGeom prst="rect">
            <a:avLst/>
          </a:prstGeom>
        </p:spPr>
      </p:pic>
      <p:sp>
        <p:nvSpPr>
          <p:cNvPr id="6" name="Rectangle 5"/>
          <p:cNvSpPr/>
          <p:nvPr/>
        </p:nvSpPr>
        <p:spPr>
          <a:xfrm>
            <a:off x="4089400" y="1076254"/>
            <a:ext cx="5048250" cy="707886"/>
          </a:xfrm>
          <a:prstGeom prst="rect">
            <a:avLst/>
          </a:prstGeom>
        </p:spPr>
        <p:txBody>
          <a:bodyPr wrap="square">
            <a:spAutoFit/>
          </a:bodyPr>
          <a:lstStyle/>
          <a:p>
            <a:r>
              <a:rPr lang="en-US" sz="2000" dirty="0">
                <a:solidFill>
                  <a:prstClr val="black"/>
                </a:solidFill>
                <a:latin typeface="Calibri Light" panose="020F0302020204030204" pitchFamily="34" charset="0"/>
                <a:cs typeface="Arial" panose="020B0604020202020204" pitchFamily="34" charset="0"/>
              </a:rPr>
              <a:t>AIRLIFT® </a:t>
            </a:r>
            <a:r>
              <a:rPr lang="en-US" sz="2000" dirty="0" smtClean="0">
                <a:solidFill>
                  <a:prstClr val="black"/>
                </a:solidFill>
                <a:latin typeface="Calibri Light" panose="020F0302020204030204" pitchFamily="34" charset="0"/>
                <a:cs typeface="Arial" panose="020B0604020202020204" pitchFamily="34" charset="0"/>
              </a:rPr>
              <a:t>Mobile </a:t>
            </a:r>
            <a:r>
              <a:rPr lang="en-US" sz="2000" dirty="0">
                <a:solidFill>
                  <a:prstClr val="black"/>
                </a:solidFill>
                <a:latin typeface="Calibri Light" panose="020F0302020204030204" pitchFamily="34" charset="0"/>
                <a:cs typeface="Arial" panose="020B0604020202020204" pitchFamily="34" charset="0"/>
              </a:rPr>
              <a:t>Height-Adjustable Standing Workstation </a:t>
            </a:r>
            <a:r>
              <a:rPr lang="en-US" sz="2000" dirty="0" smtClean="0">
                <a:solidFill>
                  <a:prstClr val="black"/>
                </a:solidFill>
                <a:latin typeface="Calibri Light" panose="020F0302020204030204" pitchFamily="34" charset="0"/>
                <a:cs typeface="Arial" panose="020B0604020202020204" pitchFamily="34" charset="0"/>
              </a:rPr>
              <a:t>Cart, Walnut</a:t>
            </a:r>
            <a:endParaRPr lang="en-US" sz="2000" dirty="0">
              <a:solidFill>
                <a:prstClr val="black"/>
              </a:solidFill>
              <a:cs typeface="Arial" panose="020B0604020202020204" pitchFamily="34" charset="0"/>
            </a:endParaRPr>
          </a:p>
        </p:txBody>
      </p:sp>
      <p:sp>
        <p:nvSpPr>
          <p:cNvPr id="12" name="Rectangle 11"/>
          <p:cNvSpPr/>
          <p:nvPr/>
        </p:nvSpPr>
        <p:spPr>
          <a:xfrm>
            <a:off x="5645888" y="6429"/>
            <a:ext cx="3498112" cy="523220"/>
          </a:xfrm>
          <a:prstGeom prst="rect">
            <a:avLst/>
          </a:prstGeom>
        </p:spPr>
        <p:txBody>
          <a:bodyPr wrap="square">
            <a:spAutoFit/>
          </a:bodyPr>
          <a:lstStyle/>
          <a:p>
            <a:pPr marL="0" lvl="1" algn="r"/>
            <a:r>
              <a:rPr lang="en-US" sz="1400" dirty="0">
                <a:solidFill>
                  <a:prstClr val="black"/>
                </a:solidFill>
                <a:latin typeface="Calibri Light" panose="020F0302020204030204" pitchFamily="34" charset="0"/>
                <a:cs typeface="Arial" panose="020B0604020202020204" pitchFamily="34" charset="0"/>
              </a:rPr>
              <a:t>Model: OFF65868</a:t>
            </a:r>
            <a:br>
              <a:rPr lang="en-US" sz="1400" dirty="0">
                <a:solidFill>
                  <a:prstClr val="black"/>
                </a:solidFill>
                <a:latin typeface="Calibri Light" panose="020F0302020204030204" pitchFamily="34" charset="0"/>
                <a:cs typeface="Arial" panose="020B0604020202020204" pitchFamily="34" charset="0"/>
              </a:rPr>
            </a:br>
            <a:r>
              <a:rPr lang="en-US" sz="1400" dirty="0">
                <a:solidFill>
                  <a:prstClr val="black"/>
                </a:solidFill>
                <a:latin typeface="Calibri Light" panose="020F0302020204030204" pitchFamily="34" charset="0"/>
                <a:cs typeface="Arial" panose="020B0604020202020204" pitchFamily="34" charset="0"/>
              </a:rPr>
              <a:t>MSRP: $119.99</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58" y="0"/>
            <a:ext cx="1653540" cy="924329"/>
          </a:xfrm>
          <a:prstGeom prst="rect">
            <a:avLst/>
          </a:prstGeom>
        </p:spPr>
      </p:pic>
      <p:sp>
        <p:nvSpPr>
          <p:cNvPr id="13" name="Rectangle 12"/>
          <p:cNvSpPr/>
          <p:nvPr/>
        </p:nvSpPr>
        <p:spPr>
          <a:xfrm>
            <a:off x="4964768" y="1995330"/>
            <a:ext cx="4179232" cy="3046988"/>
          </a:xfrm>
          <a:prstGeom prst="rect">
            <a:avLst/>
          </a:prstGeom>
        </p:spPr>
        <p:txBody>
          <a:bodyPr wrap="square">
            <a:spAutoFit/>
          </a:bodyPr>
          <a:lstStyle/>
          <a:p>
            <a:r>
              <a:rPr lang="en-US" sz="1200" dirty="0">
                <a:latin typeface="Calibri Light" panose="020F0302020204030204" pitchFamily="34" charset="0"/>
              </a:rPr>
              <a:t>Features</a:t>
            </a:r>
          </a:p>
          <a:p>
            <a:pPr marL="171450" indent="-171450">
              <a:buFont typeface="Arial" panose="020B0604020202020204" pitchFamily="34" charset="0"/>
              <a:buChar char="•"/>
            </a:pPr>
            <a:r>
              <a:rPr lang="en-US" sz="1200" dirty="0"/>
              <a:t>Split-level top is perfect for computers and keyboards</a:t>
            </a:r>
          </a:p>
          <a:p>
            <a:pPr marL="171450" indent="-171450">
              <a:buFont typeface="Arial" panose="020B0604020202020204" pitchFamily="34" charset="0"/>
              <a:buChar char="•"/>
            </a:pPr>
            <a:r>
              <a:rPr lang="en-US" sz="1200" dirty="0"/>
              <a:t>Height-adjustable top rises as high as 54.25" tall</a:t>
            </a:r>
          </a:p>
          <a:p>
            <a:pPr marL="171450" indent="-171450">
              <a:buFont typeface="Arial" panose="020B0604020202020204" pitchFamily="34" charset="0"/>
              <a:buChar char="•"/>
            </a:pPr>
            <a:r>
              <a:rPr lang="en-US" sz="1200" dirty="0"/>
              <a:t>Stationary lower shelves provide storage for computer towers, printers, files and other accessories</a:t>
            </a:r>
          </a:p>
          <a:p>
            <a:pPr marL="171450" indent="-171450">
              <a:buFont typeface="Arial" panose="020B0604020202020204" pitchFamily="34" charset="0"/>
              <a:buChar char="•"/>
            </a:pPr>
            <a:r>
              <a:rPr lang="en-US" sz="1200" dirty="0"/>
              <a:t>Steel frame with black powder-coat finish</a:t>
            </a:r>
          </a:p>
          <a:p>
            <a:pPr marL="171450" indent="-171450">
              <a:buFont typeface="Arial" panose="020B0604020202020204" pitchFamily="34" charset="0"/>
              <a:buChar char="•"/>
            </a:pPr>
            <a:r>
              <a:rPr lang="en-US" sz="1200" dirty="0"/>
              <a:t>Large 2.4-inch diameter casters (2-locking)</a:t>
            </a:r>
          </a:p>
          <a:p>
            <a:endParaRPr lang="en-US" sz="1200" dirty="0"/>
          </a:p>
          <a:p>
            <a:r>
              <a:rPr lang="en-US" sz="1200" dirty="0">
                <a:latin typeface="Calibri Light" panose="020F0302020204030204" pitchFamily="34" charset="0"/>
              </a:rPr>
              <a:t>Specifications</a:t>
            </a:r>
          </a:p>
          <a:p>
            <a:r>
              <a:rPr lang="en-US" sz="1200" dirty="0"/>
              <a:t>Tier Color: </a:t>
            </a:r>
            <a:r>
              <a:rPr lang="en-US" sz="1200" b="1" dirty="0" smtClean="0"/>
              <a:t>Walnut</a:t>
            </a:r>
            <a:endParaRPr lang="en-US" sz="1200" b="1" dirty="0"/>
          </a:p>
          <a:p>
            <a:r>
              <a:rPr lang="en-US" sz="1200" dirty="0"/>
              <a:t>Tier Materials:</a:t>
            </a:r>
            <a:r>
              <a:rPr lang="en-US" sz="1200" b="1" dirty="0"/>
              <a:t> </a:t>
            </a:r>
            <a:r>
              <a:rPr lang="en-US" sz="1200" b="1" dirty="0" smtClean="0"/>
              <a:t>MDF with laminate finish</a:t>
            </a:r>
            <a:endParaRPr lang="en-US" sz="1200" b="1" dirty="0"/>
          </a:p>
          <a:p>
            <a:r>
              <a:rPr lang="en-US" sz="1200" dirty="0"/>
              <a:t>Dimensions:</a:t>
            </a:r>
            <a:r>
              <a:rPr lang="en-US" sz="1200" b="1" dirty="0"/>
              <a:t> </a:t>
            </a:r>
            <a:r>
              <a:rPr lang="pl-PL" sz="1200" b="1" dirty="0"/>
              <a:t>27.56" W x 27.75" L x (36.93" to 54.25" H)</a:t>
            </a:r>
            <a:endParaRPr lang="en-US" sz="1200" b="1" dirty="0"/>
          </a:p>
          <a:p>
            <a:r>
              <a:rPr lang="en-US" sz="1200" dirty="0"/>
              <a:t>Height Range: </a:t>
            </a:r>
            <a:r>
              <a:rPr lang="en-US" sz="1200" b="1" dirty="0"/>
              <a:t>36.93" to 54.25"</a:t>
            </a:r>
          </a:p>
          <a:p>
            <a:r>
              <a:rPr lang="en-US" sz="1200" dirty="0"/>
              <a:t>Color: </a:t>
            </a:r>
            <a:r>
              <a:rPr lang="en-US" sz="1200" b="1" dirty="0"/>
              <a:t>Black</a:t>
            </a:r>
          </a:p>
          <a:p>
            <a:r>
              <a:rPr lang="en-US" sz="1200" dirty="0"/>
              <a:t>Weight Capacity: </a:t>
            </a:r>
            <a:r>
              <a:rPr lang="en-US" sz="1200" b="1" dirty="0"/>
              <a:t>132.28 lbs.</a:t>
            </a:r>
          </a:p>
          <a:p>
            <a:r>
              <a:rPr lang="en-US" sz="1200" dirty="0"/>
              <a:t>Weight:</a:t>
            </a:r>
            <a:r>
              <a:rPr lang="en-US" sz="1200" b="1" dirty="0"/>
              <a:t> 39.68 lbs.</a:t>
            </a:r>
          </a:p>
        </p:txBody>
      </p:sp>
    </p:spTree>
    <p:extLst>
      <p:ext uri="{BB962C8B-B14F-4D97-AF65-F5344CB8AC3E}">
        <p14:creationId xmlns:p14="http://schemas.microsoft.com/office/powerpoint/2010/main" val="3061039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346543" y="2220472"/>
            <a:ext cx="1823416" cy="1664235"/>
          </a:xfrm>
          <a:prstGeom prst="rect">
            <a:avLst/>
          </a:prstGeom>
          <a:blipFill>
            <a:blip r:embed="rId2" cstate="print"/>
            <a:stretch>
              <a:fillRect/>
            </a:stretch>
          </a:blipFill>
        </p:spPr>
        <p:txBody>
          <a:bodyPr wrap="square" lIns="0" tIns="0" rIns="0" bIns="0" rtlCol="0"/>
          <a:lstStyle/>
          <a:p>
            <a:endParaRPr sz="947" dirty="0"/>
          </a:p>
        </p:txBody>
      </p:sp>
      <p:sp>
        <p:nvSpPr>
          <p:cNvPr id="4" name="object 4"/>
          <p:cNvSpPr/>
          <p:nvPr/>
        </p:nvSpPr>
        <p:spPr>
          <a:xfrm>
            <a:off x="4658185" y="1513471"/>
            <a:ext cx="1664241" cy="1823423"/>
          </a:xfrm>
          <a:prstGeom prst="rect">
            <a:avLst/>
          </a:prstGeom>
          <a:blipFill>
            <a:blip r:embed="rId3" cstate="print"/>
            <a:stretch>
              <a:fillRect/>
            </a:stretch>
          </a:blipFill>
        </p:spPr>
        <p:txBody>
          <a:bodyPr wrap="square" lIns="0" tIns="0" rIns="0" bIns="0" rtlCol="0"/>
          <a:lstStyle/>
          <a:p>
            <a:endParaRPr sz="947" dirty="0"/>
          </a:p>
        </p:txBody>
      </p:sp>
      <p:sp>
        <p:nvSpPr>
          <p:cNvPr id="5" name="object 5"/>
          <p:cNvSpPr/>
          <p:nvPr/>
        </p:nvSpPr>
        <p:spPr>
          <a:xfrm>
            <a:off x="5163871" y="2178339"/>
            <a:ext cx="1865362" cy="1646781"/>
          </a:xfrm>
          <a:prstGeom prst="rect">
            <a:avLst/>
          </a:prstGeom>
          <a:blipFill>
            <a:blip r:embed="rId4" cstate="print"/>
            <a:stretch>
              <a:fillRect/>
            </a:stretch>
          </a:blipFill>
        </p:spPr>
        <p:txBody>
          <a:bodyPr wrap="square" lIns="0" tIns="0" rIns="0" bIns="0" rtlCol="0"/>
          <a:lstStyle/>
          <a:p>
            <a:endParaRPr sz="947" dirty="0"/>
          </a:p>
        </p:txBody>
      </p:sp>
      <p:sp>
        <p:nvSpPr>
          <p:cNvPr id="6" name="object 6"/>
          <p:cNvSpPr/>
          <p:nvPr/>
        </p:nvSpPr>
        <p:spPr>
          <a:xfrm>
            <a:off x="3011411" y="1513659"/>
            <a:ext cx="1646781" cy="1865362"/>
          </a:xfrm>
          <a:prstGeom prst="rect">
            <a:avLst/>
          </a:prstGeom>
          <a:blipFill>
            <a:blip r:embed="rId5" cstate="print"/>
            <a:stretch>
              <a:fillRect/>
            </a:stretch>
          </a:blipFill>
        </p:spPr>
        <p:txBody>
          <a:bodyPr wrap="square" lIns="0" tIns="0" rIns="0" bIns="0" rtlCol="0"/>
          <a:lstStyle/>
          <a:p>
            <a:endParaRPr sz="947" dirty="0"/>
          </a:p>
        </p:txBody>
      </p:sp>
      <p:sp>
        <p:nvSpPr>
          <p:cNvPr id="7" name="object 7"/>
          <p:cNvSpPr/>
          <p:nvPr/>
        </p:nvSpPr>
        <p:spPr>
          <a:xfrm>
            <a:off x="5206003" y="3825120"/>
            <a:ext cx="1823423" cy="1664235"/>
          </a:xfrm>
          <a:prstGeom prst="rect">
            <a:avLst/>
          </a:prstGeom>
          <a:blipFill>
            <a:blip r:embed="rId6" cstate="print"/>
            <a:stretch>
              <a:fillRect/>
            </a:stretch>
          </a:blipFill>
        </p:spPr>
        <p:txBody>
          <a:bodyPr wrap="square" lIns="0" tIns="0" rIns="0" bIns="0" rtlCol="0"/>
          <a:lstStyle/>
          <a:p>
            <a:endParaRPr sz="947" dirty="0"/>
          </a:p>
        </p:txBody>
      </p:sp>
      <p:sp>
        <p:nvSpPr>
          <p:cNvPr id="8" name="object 8"/>
          <p:cNvSpPr/>
          <p:nvPr/>
        </p:nvSpPr>
        <p:spPr>
          <a:xfrm>
            <a:off x="2346730" y="3884707"/>
            <a:ext cx="1865362" cy="1646781"/>
          </a:xfrm>
          <a:prstGeom prst="rect">
            <a:avLst/>
          </a:prstGeom>
          <a:blipFill>
            <a:blip r:embed="rId7" cstate="print"/>
            <a:stretch>
              <a:fillRect/>
            </a:stretch>
          </a:blipFill>
        </p:spPr>
        <p:txBody>
          <a:bodyPr wrap="square" lIns="0" tIns="0" rIns="0" bIns="0" rtlCol="0"/>
          <a:lstStyle/>
          <a:p>
            <a:endParaRPr sz="947" dirty="0"/>
          </a:p>
        </p:txBody>
      </p:sp>
      <p:sp>
        <p:nvSpPr>
          <p:cNvPr id="9" name="object 9"/>
          <p:cNvSpPr/>
          <p:nvPr/>
        </p:nvSpPr>
        <p:spPr>
          <a:xfrm>
            <a:off x="4717771" y="4330805"/>
            <a:ext cx="1646775" cy="1861268"/>
          </a:xfrm>
          <a:prstGeom prst="rect">
            <a:avLst/>
          </a:prstGeom>
          <a:blipFill>
            <a:blip r:embed="rId8" cstate="print"/>
            <a:stretch>
              <a:fillRect/>
            </a:stretch>
          </a:blipFill>
        </p:spPr>
        <p:txBody>
          <a:bodyPr wrap="square" lIns="0" tIns="0" rIns="0" bIns="0" rtlCol="0"/>
          <a:lstStyle/>
          <a:p>
            <a:endParaRPr sz="947" dirty="0"/>
          </a:p>
        </p:txBody>
      </p:sp>
      <p:sp>
        <p:nvSpPr>
          <p:cNvPr id="10" name="object 10"/>
          <p:cNvSpPr/>
          <p:nvPr/>
        </p:nvSpPr>
        <p:spPr>
          <a:xfrm>
            <a:off x="3053537" y="4372932"/>
            <a:ext cx="1664235" cy="1823416"/>
          </a:xfrm>
          <a:prstGeom prst="rect">
            <a:avLst/>
          </a:prstGeom>
          <a:blipFill>
            <a:blip r:embed="rId9" cstate="print"/>
            <a:stretch>
              <a:fillRect/>
            </a:stretch>
          </a:blipFill>
        </p:spPr>
        <p:txBody>
          <a:bodyPr wrap="square" lIns="0" tIns="0" rIns="0" bIns="0" rtlCol="0"/>
          <a:lstStyle/>
          <a:p>
            <a:endParaRPr sz="947" dirty="0"/>
          </a:p>
        </p:txBody>
      </p:sp>
      <p:sp>
        <p:nvSpPr>
          <p:cNvPr id="11" name="object 11"/>
          <p:cNvSpPr txBox="1"/>
          <p:nvPr/>
        </p:nvSpPr>
        <p:spPr>
          <a:xfrm>
            <a:off x="1208762" y="3762616"/>
            <a:ext cx="724223" cy="215444"/>
          </a:xfrm>
          <a:prstGeom prst="rect">
            <a:avLst/>
          </a:prstGeom>
        </p:spPr>
        <p:txBody>
          <a:bodyPr vert="horz" wrap="square" lIns="0" tIns="0" rIns="0" bIns="0" rtlCol="0">
            <a:spAutoFit/>
          </a:bodyPr>
          <a:lstStyle/>
          <a:p>
            <a:pPr marL="6679" algn="r"/>
            <a:r>
              <a:rPr sz="1400" spc="-16" dirty="0">
                <a:latin typeface="+mj-lt"/>
                <a:cs typeface="Arial"/>
              </a:rPr>
              <a:t>Reading</a:t>
            </a:r>
            <a:endParaRPr sz="736" dirty="0">
              <a:latin typeface="+mj-lt"/>
              <a:cs typeface="Arial"/>
            </a:endParaRPr>
          </a:p>
        </p:txBody>
      </p:sp>
      <p:sp>
        <p:nvSpPr>
          <p:cNvPr id="12" name="object 12"/>
          <p:cNvSpPr txBox="1"/>
          <p:nvPr/>
        </p:nvSpPr>
        <p:spPr>
          <a:xfrm>
            <a:off x="2075735" y="1849516"/>
            <a:ext cx="647350" cy="215444"/>
          </a:xfrm>
          <a:prstGeom prst="rect">
            <a:avLst/>
          </a:prstGeom>
        </p:spPr>
        <p:txBody>
          <a:bodyPr vert="horz" wrap="square" lIns="0" tIns="0" rIns="0" bIns="0" rtlCol="0">
            <a:spAutoFit/>
          </a:bodyPr>
          <a:lstStyle/>
          <a:p>
            <a:pPr marL="6679" algn="r"/>
            <a:r>
              <a:rPr sz="1400" spc="-39" dirty="0">
                <a:latin typeface="+mj-lt"/>
                <a:cs typeface="Arial"/>
              </a:rPr>
              <a:t>W</a:t>
            </a:r>
            <a:r>
              <a:rPr sz="1400" spc="-11" dirty="0">
                <a:latin typeface="+mj-lt"/>
                <a:cs typeface="Arial"/>
              </a:rPr>
              <a:t>riting</a:t>
            </a:r>
            <a:endParaRPr sz="736" dirty="0">
              <a:latin typeface="+mj-lt"/>
              <a:cs typeface="Arial"/>
            </a:endParaRPr>
          </a:p>
        </p:txBody>
      </p:sp>
      <p:sp>
        <p:nvSpPr>
          <p:cNvPr id="13" name="object 13"/>
          <p:cNvSpPr txBox="1"/>
          <p:nvPr/>
        </p:nvSpPr>
        <p:spPr>
          <a:xfrm>
            <a:off x="3993714" y="960290"/>
            <a:ext cx="671502" cy="215444"/>
          </a:xfrm>
          <a:prstGeom prst="rect">
            <a:avLst/>
          </a:prstGeom>
        </p:spPr>
        <p:txBody>
          <a:bodyPr vert="horz" wrap="square" lIns="0" tIns="0" rIns="0" bIns="0" rtlCol="0">
            <a:spAutoFit/>
          </a:bodyPr>
          <a:lstStyle/>
          <a:p>
            <a:pPr marL="6679" algn="r"/>
            <a:r>
              <a:rPr sz="1400" spc="-53" dirty="0">
                <a:latin typeface="+mj-lt"/>
                <a:cs typeface="Arial"/>
              </a:rPr>
              <a:t>W</a:t>
            </a:r>
            <a:r>
              <a:rPr sz="1400" spc="-8" dirty="0">
                <a:latin typeface="+mj-lt"/>
                <a:cs typeface="Arial"/>
              </a:rPr>
              <a:t>atching</a:t>
            </a:r>
            <a:endParaRPr sz="1100" dirty="0">
              <a:latin typeface="+mj-lt"/>
              <a:cs typeface="Arial"/>
            </a:endParaRPr>
          </a:p>
        </p:txBody>
      </p:sp>
      <p:sp>
        <p:nvSpPr>
          <p:cNvPr id="14" name="object 14"/>
          <p:cNvSpPr txBox="1"/>
          <p:nvPr/>
        </p:nvSpPr>
        <p:spPr>
          <a:xfrm>
            <a:off x="6593234" y="1811416"/>
            <a:ext cx="1464164" cy="215444"/>
          </a:xfrm>
          <a:prstGeom prst="rect">
            <a:avLst/>
          </a:prstGeom>
        </p:spPr>
        <p:txBody>
          <a:bodyPr vert="horz" wrap="square" lIns="0" tIns="0" rIns="0" bIns="0" rtlCol="0">
            <a:spAutoFit/>
          </a:bodyPr>
          <a:lstStyle/>
          <a:p>
            <a:pPr marL="6679"/>
            <a:r>
              <a:rPr sz="1400" spc="-16" dirty="0">
                <a:latin typeface="+mj-lt"/>
                <a:cs typeface="Arial"/>
              </a:rPr>
              <a:t>Painting </a:t>
            </a:r>
            <a:r>
              <a:rPr sz="1400" spc="39" dirty="0">
                <a:latin typeface="+mj-lt"/>
                <a:cs typeface="Arial"/>
              </a:rPr>
              <a:t>/</a:t>
            </a:r>
            <a:r>
              <a:rPr sz="1400" spc="-16" dirty="0">
                <a:latin typeface="+mj-lt"/>
                <a:cs typeface="Arial"/>
              </a:rPr>
              <a:t> Designing</a:t>
            </a:r>
            <a:endParaRPr sz="1400" dirty="0">
              <a:latin typeface="+mj-lt"/>
              <a:cs typeface="Arial"/>
            </a:endParaRPr>
          </a:p>
        </p:txBody>
      </p:sp>
      <p:sp>
        <p:nvSpPr>
          <p:cNvPr id="15" name="object 15"/>
          <p:cNvSpPr txBox="1"/>
          <p:nvPr/>
        </p:nvSpPr>
        <p:spPr>
          <a:xfrm>
            <a:off x="7414814" y="3731602"/>
            <a:ext cx="887811" cy="215444"/>
          </a:xfrm>
          <a:prstGeom prst="rect">
            <a:avLst/>
          </a:prstGeom>
        </p:spPr>
        <p:txBody>
          <a:bodyPr vert="horz" wrap="square" lIns="0" tIns="0" rIns="0" bIns="0" rtlCol="0">
            <a:spAutoFit/>
          </a:bodyPr>
          <a:lstStyle/>
          <a:p>
            <a:pPr marL="6679"/>
            <a:r>
              <a:rPr sz="1400" spc="-26" dirty="0">
                <a:latin typeface="+mj-lt"/>
                <a:cs typeface="Arial"/>
              </a:rPr>
              <a:t>P</a:t>
            </a:r>
            <a:r>
              <a:rPr sz="1400" spc="-29" dirty="0">
                <a:latin typeface="+mj-lt"/>
                <a:cs typeface="Arial"/>
              </a:rPr>
              <a:t>r</a:t>
            </a:r>
            <a:r>
              <a:rPr sz="1400" spc="-13" dirty="0">
                <a:latin typeface="+mj-lt"/>
                <a:cs typeface="Arial"/>
              </a:rPr>
              <a:t>esenting</a:t>
            </a:r>
            <a:endParaRPr sz="1100" dirty="0">
              <a:latin typeface="+mj-lt"/>
              <a:cs typeface="Arial"/>
            </a:endParaRPr>
          </a:p>
        </p:txBody>
      </p:sp>
      <p:sp>
        <p:nvSpPr>
          <p:cNvPr id="16" name="object 16"/>
          <p:cNvSpPr txBox="1"/>
          <p:nvPr/>
        </p:nvSpPr>
        <p:spPr>
          <a:xfrm>
            <a:off x="6653390" y="5673278"/>
            <a:ext cx="708666" cy="215444"/>
          </a:xfrm>
          <a:prstGeom prst="rect">
            <a:avLst/>
          </a:prstGeom>
        </p:spPr>
        <p:txBody>
          <a:bodyPr vert="horz" wrap="square" lIns="0" tIns="0" rIns="0" bIns="0" rtlCol="0">
            <a:spAutoFit/>
          </a:bodyPr>
          <a:lstStyle/>
          <a:p>
            <a:pPr marL="6679"/>
            <a:r>
              <a:rPr sz="1400" spc="-18" dirty="0">
                <a:latin typeface="+mj-lt"/>
                <a:cs typeface="Arial"/>
              </a:rPr>
              <a:t>Eating</a:t>
            </a:r>
            <a:endParaRPr sz="736" dirty="0">
              <a:latin typeface="+mj-lt"/>
              <a:cs typeface="Arial"/>
            </a:endParaRPr>
          </a:p>
        </p:txBody>
      </p:sp>
      <p:sp>
        <p:nvSpPr>
          <p:cNvPr id="17" name="object 17"/>
          <p:cNvSpPr txBox="1"/>
          <p:nvPr/>
        </p:nvSpPr>
        <p:spPr>
          <a:xfrm>
            <a:off x="3989405" y="6567819"/>
            <a:ext cx="860626" cy="215444"/>
          </a:xfrm>
          <a:prstGeom prst="rect">
            <a:avLst/>
          </a:prstGeom>
        </p:spPr>
        <p:txBody>
          <a:bodyPr vert="horz" wrap="square" lIns="0" tIns="0" rIns="0" bIns="0" rtlCol="0">
            <a:spAutoFit/>
          </a:bodyPr>
          <a:lstStyle/>
          <a:p>
            <a:pPr marL="6679"/>
            <a:r>
              <a:rPr sz="1400" spc="-5" dirty="0">
                <a:latin typeface="+mj-lt"/>
                <a:cs typeface="Arial"/>
              </a:rPr>
              <a:t>Computing</a:t>
            </a:r>
            <a:endParaRPr sz="1400" dirty="0">
              <a:latin typeface="+mj-lt"/>
              <a:cs typeface="Arial"/>
            </a:endParaRPr>
          </a:p>
        </p:txBody>
      </p:sp>
      <p:sp>
        <p:nvSpPr>
          <p:cNvPr id="18" name="object 18"/>
          <p:cNvSpPr txBox="1"/>
          <p:nvPr/>
        </p:nvSpPr>
        <p:spPr>
          <a:xfrm>
            <a:off x="2270403" y="5673278"/>
            <a:ext cx="512549" cy="215444"/>
          </a:xfrm>
          <a:prstGeom prst="rect">
            <a:avLst/>
          </a:prstGeom>
        </p:spPr>
        <p:txBody>
          <a:bodyPr vert="horz" wrap="square" lIns="0" tIns="0" rIns="0" bIns="0" rtlCol="0">
            <a:spAutoFit/>
          </a:bodyPr>
          <a:lstStyle/>
          <a:p>
            <a:pPr marL="6679" algn="r"/>
            <a:r>
              <a:rPr lang="en-US" sz="1400" spc="-8" dirty="0">
                <a:latin typeface="+mj-lt"/>
                <a:cs typeface="Arial"/>
              </a:rPr>
              <a:t>O</a:t>
            </a:r>
            <a:r>
              <a:rPr sz="1400" spc="-8" dirty="0">
                <a:latin typeface="+mj-lt"/>
                <a:cs typeface="Arial"/>
              </a:rPr>
              <a:t>ther</a:t>
            </a:r>
            <a:endParaRPr sz="900" dirty="0">
              <a:latin typeface="+mj-lt"/>
              <a:cs typeface="Arial"/>
            </a:endParaRPr>
          </a:p>
        </p:txBody>
      </p:sp>
      <p:sp>
        <p:nvSpPr>
          <p:cNvPr id="19" name="object 19"/>
          <p:cNvSpPr/>
          <p:nvPr/>
        </p:nvSpPr>
        <p:spPr>
          <a:xfrm>
            <a:off x="5388950" y="3825130"/>
            <a:ext cx="1640443" cy="0"/>
          </a:xfrm>
          <a:custGeom>
            <a:avLst/>
            <a:gdLst/>
            <a:ahLst/>
            <a:cxnLst/>
            <a:rect l="l" t="t" r="r" b="b"/>
            <a:pathLst>
              <a:path w="3119119">
                <a:moveTo>
                  <a:pt x="0" y="0"/>
                </a:moveTo>
                <a:lnTo>
                  <a:pt x="3118815" y="0"/>
                </a:lnTo>
              </a:path>
            </a:pathLst>
          </a:custGeom>
          <a:ln w="50800">
            <a:solidFill>
              <a:srgbClr val="FFFFFF"/>
            </a:solidFill>
          </a:ln>
        </p:spPr>
        <p:txBody>
          <a:bodyPr wrap="square" lIns="0" tIns="0" rIns="0" bIns="0" rtlCol="0"/>
          <a:lstStyle/>
          <a:p>
            <a:endParaRPr sz="947" dirty="0"/>
          </a:p>
        </p:txBody>
      </p:sp>
      <p:sp>
        <p:nvSpPr>
          <p:cNvPr id="20" name="object 20"/>
          <p:cNvSpPr/>
          <p:nvPr/>
        </p:nvSpPr>
        <p:spPr>
          <a:xfrm>
            <a:off x="5206854" y="4324303"/>
            <a:ext cx="1159865" cy="1159865"/>
          </a:xfrm>
          <a:custGeom>
            <a:avLst/>
            <a:gdLst/>
            <a:ahLst/>
            <a:cxnLst/>
            <a:rect l="l" t="t" r="r" b="b"/>
            <a:pathLst>
              <a:path w="2205354" h="2205354">
                <a:moveTo>
                  <a:pt x="0" y="0"/>
                </a:moveTo>
                <a:lnTo>
                  <a:pt x="2205342" y="2205329"/>
                </a:lnTo>
              </a:path>
            </a:pathLst>
          </a:custGeom>
          <a:ln w="50800">
            <a:solidFill>
              <a:srgbClr val="FFFFFF"/>
            </a:solidFill>
          </a:ln>
        </p:spPr>
        <p:txBody>
          <a:bodyPr wrap="square" lIns="0" tIns="0" rIns="0" bIns="0" rtlCol="0"/>
          <a:lstStyle/>
          <a:p>
            <a:endParaRPr sz="947" dirty="0"/>
          </a:p>
        </p:txBody>
      </p:sp>
      <p:sp>
        <p:nvSpPr>
          <p:cNvPr id="21" name="object 21"/>
          <p:cNvSpPr/>
          <p:nvPr/>
        </p:nvSpPr>
        <p:spPr>
          <a:xfrm>
            <a:off x="5163870" y="2178340"/>
            <a:ext cx="1158863" cy="1161201"/>
          </a:xfrm>
          <a:custGeom>
            <a:avLst/>
            <a:gdLst/>
            <a:ahLst/>
            <a:cxnLst/>
            <a:rect l="l" t="t" r="r" b="b"/>
            <a:pathLst>
              <a:path w="2203450" h="2207895">
                <a:moveTo>
                  <a:pt x="2202865" y="0"/>
                </a:moveTo>
                <a:lnTo>
                  <a:pt x="0" y="2207615"/>
                </a:lnTo>
              </a:path>
            </a:pathLst>
          </a:custGeom>
          <a:ln w="50800">
            <a:solidFill>
              <a:srgbClr val="FFFFFF"/>
            </a:solidFill>
          </a:ln>
        </p:spPr>
        <p:txBody>
          <a:bodyPr wrap="square" lIns="0" tIns="0" rIns="0" bIns="0" rtlCol="0"/>
          <a:lstStyle/>
          <a:p>
            <a:endParaRPr sz="947" dirty="0"/>
          </a:p>
        </p:txBody>
      </p:sp>
      <p:sp>
        <p:nvSpPr>
          <p:cNvPr id="22" name="object 22"/>
          <p:cNvSpPr/>
          <p:nvPr/>
        </p:nvSpPr>
        <p:spPr>
          <a:xfrm>
            <a:off x="4658183" y="1513664"/>
            <a:ext cx="0" cy="1638773"/>
          </a:xfrm>
          <a:custGeom>
            <a:avLst/>
            <a:gdLst/>
            <a:ahLst/>
            <a:cxnLst/>
            <a:rect l="l" t="t" r="r" b="b"/>
            <a:pathLst>
              <a:path h="3115945">
                <a:moveTo>
                  <a:pt x="0" y="3115335"/>
                </a:moveTo>
                <a:lnTo>
                  <a:pt x="0" y="0"/>
                </a:lnTo>
              </a:path>
            </a:pathLst>
          </a:custGeom>
          <a:ln w="50800">
            <a:solidFill>
              <a:srgbClr val="FFFFFF"/>
            </a:solidFill>
          </a:ln>
        </p:spPr>
        <p:txBody>
          <a:bodyPr wrap="square" lIns="0" tIns="0" rIns="0" bIns="0" rtlCol="0"/>
          <a:lstStyle/>
          <a:p>
            <a:endParaRPr sz="947" dirty="0"/>
          </a:p>
        </p:txBody>
      </p:sp>
      <p:sp>
        <p:nvSpPr>
          <p:cNvPr id="23" name="object 23"/>
          <p:cNvSpPr/>
          <p:nvPr/>
        </p:nvSpPr>
        <p:spPr>
          <a:xfrm>
            <a:off x="3011409" y="2220470"/>
            <a:ext cx="1158863" cy="1161535"/>
          </a:xfrm>
          <a:custGeom>
            <a:avLst/>
            <a:gdLst/>
            <a:ahLst/>
            <a:cxnLst/>
            <a:rect l="l" t="t" r="r" b="b"/>
            <a:pathLst>
              <a:path w="2203450" h="2208529">
                <a:moveTo>
                  <a:pt x="0" y="0"/>
                </a:moveTo>
                <a:lnTo>
                  <a:pt x="2202853" y="2207958"/>
                </a:lnTo>
              </a:path>
            </a:pathLst>
          </a:custGeom>
          <a:ln w="50800">
            <a:solidFill>
              <a:srgbClr val="FFFFFF"/>
            </a:solidFill>
          </a:ln>
        </p:spPr>
        <p:txBody>
          <a:bodyPr wrap="square" lIns="0" tIns="0" rIns="0" bIns="0" rtlCol="0"/>
          <a:lstStyle/>
          <a:p>
            <a:endParaRPr sz="947" dirty="0"/>
          </a:p>
        </p:txBody>
      </p:sp>
      <p:sp>
        <p:nvSpPr>
          <p:cNvPr id="24" name="object 24"/>
          <p:cNvSpPr/>
          <p:nvPr/>
        </p:nvSpPr>
        <p:spPr>
          <a:xfrm>
            <a:off x="2346733" y="3884702"/>
            <a:ext cx="1648124" cy="0"/>
          </a:xfrm>
          <a:custGeom>
            <a:avLst/>
            <a:gdLst/>
            <a:ahLst/>
            <a:cxnLst/>
            <a:rect l="l" t="t" r="r" b="b"/>
            <a:pathLst>
              <a:path w="3133725">
                <a:moveTo>
                  <a:pt x="3133128" y="0"/>
                </a:moveTo>
                <a:lnTo>
                  <a:pt x="0" y="0"/>
                </a:lnTo>
              </a:path>
            </a:pathLst>
          </a:custGeom>
          <a:ln w="50800">
            <a:solidFill>
              <a:srgbClr val="FFFFFF"/>
            </a:solidFill>
          </a:ln>
        </p:spPr>
        <p:txBody>
          <a:bodyPr wrap="square" lIns="0" tIns="0" rIns="0" bIns="0" rtlCol="0"/>
          <a:lstStyle/>
          <a:p>
            <a:endParaRPr sz="947" dirty="0"/>
          </a:p>
        </p:txBody>
      </p:sp>
      <p:sp>
        <p:nvSpPr>
          <p:cNvPr id="25" name="object 25"/>
          <p:cNvSpPr/>
          <p:nvPr/>
        </p:nvSpPr>
        <p:spPr>
          <a:xfrm>
            <a:off x="3053538" y="4382994"/>
            <a:ext cx="1148510" cy="1148510"/>
          </a:xfrm>
          <a:custGeom>
            <a:avLst/>
            <a:gdLst/>
            <a:ahLst/>
            <a:cxnLst/>
            <a:rect l="l" t="t" r="r" b="b"/>
            <a:pathLst>
              <a:path w="2183765" h="2183765">
                <a:moveTo>
                  <a:pt x="0" y="2183726"/>
                </a:moveTo>
                <a:lnTo>
                  <a:pt x="2183739" y="0"/>
                </a:lnTo>
              </a:path>
            </a:pathLst>
          </a:custGeom>
          <a:ln w="50800">
            <a:solidFill>
              <a:srgbClr val="FFFFFF"/>
            </a:solidFill>
          </a:ln>
        </p:spPr>
        <p:txBody>
          <a:bodyPr wrap="square" lIns="0" tIns="0" rIns="0" bIns="0" rtlCol="0"/>
          <a:lstStyle/>
          <a:p>
            <a:endParaRPr sz="947" dirty="0"/>
          </a:p>
        </p:txBody>
      </p:sp>
      <p:sp>
        <p:nvSpPr>
          <p:cNvPr id="26" name="object 26"/>
          <p:cNvSpPr/>
          <p:nvPr/>
        </p:nvSpPr>
        <p:spPr>
          <a:xfrm>
            <a:off x="4717769" y="4557707"/>
            <a:ext cx="0" cy="1638773"/>
          </a:xfrm>
          <a:custGeom>
            <a:avLst/>
            <a:gdLst/>
            <a:ahLst/>
            <a:cxnLst/>
            <a:rect l="l" t="t" r="r" b="b"/>
            <a:pathLst>
              <a:path h="3115945">
                <a:moveTo>
                  <a:pt x="0" y="0"/>
                </a:moveTo>
                <a:lnTo>
                  <a:pt x="0" y="3115703"/>
                </a:lnTo>
              </a:path>
            </a:pathLst>
          </a:custGeom>
          <a:ln w="50800">
            <a:solidFill>
              <a:srgbClr val="FFFFFF"/>
            </a:solidFill>
          </a:ln>
        </p:spPr>
        <p:txBody>
          <a:bodyPr wrap="square" lIns="0" tIns="0" rIns="0" bIns="0" rtlCol="0"/>
          <a:lstStyle/>
          <a:p>
            <a:endParaRPr sz="947" dirty="0"/>
          </a:p>
        </p:txBody>
      </p:sp>
      <p:sp>
        <p:nvSpPr>
          <p:cNvPr id="27" name="object 27"/>
          <p:cNvSpPr/>
          <p:nvPr/>
        </p:nvSpPr>
        <p:spPr>
          <a:xfrm>
            <a:off x="2013938" y="2311065"/>
            <a:ext cx="827235" cy="1573650"/>
          </a:xfrm>
          <a:custGeom>
            <a:avLst/>
            <a:gdLst/>
            <a:ahLst/>
            <a:cxnLst/>
            <a:rect l="l" t="t" r="r" b="b"/>
            <a:pathLst>
              <a:path w="1572895" h="2992120">
                <a:moveTo>
                  <a:pt x="1572818" y="0"/>
                </a:moveTo>
                <a:lnTo>
                  <a:pt x="1541843" y="37414"/>
                </a:lnTo>
                <a:lnTo>
                  <a:pt x="1511258" y="75161"/>
                </a:lnTo>
                <a:lnTo>
                  <a:pt x="1481067" y="113238"/>
                </a:lnTo>
                <a:lnTo>
                  <a:pt x="1451273" y="151640"/>
                </a:lnTo>
                <a:lnTo>
                  <a:pt x="1421878" y="190366"/>
                </a:lnTo>
                <a:lnTo>
                  <a:pt x="1392888" y="229412"/>
                </a:lnTo>
                <a:lnTo>
                  <a:pt x="1364303" y="268774"/>
                </a:lnTo>
                <a:lnTo>
                  <a:pt x="1336128" y="308451"/>
                </a:lnTo>
                <a:lnTo>
                  <a:pt x="1308365" y="348438"/>
                </a:lnTo>
                <a:lnTo>
                  <a:pt x="1281018" y="388733"/>
                </a:lnTo>
                <a:lnTo>
                  <a:pt x="1254089" y="429332"/>
                </a:lnTo>
                <a:lnTo>
                  <a:pt x="1227582" y="470232"/>
                </a:lnTo>
                <a:lnTo>
                  <a:pt x="1201500" y="511431"/>
                </a:lnTo>
                <a:lnTo>
                  <a:pt x="1175847" y="552925"/>
                </a:lnTo>
                <a:lnTo>
                  <a:pt x="1150624" y="594711"/>
                </a:lnTo>
                <a:lnTo>
                  <a:pt x="1125835" y="636786"/>
                </a:lnTo>
                <a:lnTo>
                  <a:pt x="1101484" y="679147"/>
                </a:lnTo>
                <a:lnTo>
                  <a:pt x="1077573" y="721791"/>
                </a:lnTo>
                <a:lnTo>
                  <a:pt x="1054106" y="764714"/>
                </a:lnTo>
                <a:lnTo>
                  <a:pt x="1031086" y="807914"/>
                </a:lnTo>
                <a:lnTo>
                  <a:pt x="1008515" y="851388"/>
                </a:lnTo>
                <a:lnTo>
                  <a:pt x="986397" y="895132"/>
                </a:lnTo>
                <a:lnTo>
                  <a:pt x="964735" y="939143"/>
                </a:lnTo>
                <a:lnTo>
                  <a:pt x="943532" y="983418"/>
                </a:lnTo>
                <a:lnTo>
                  <a:pt x="922791" y="1027954"/>
                </a:lnTo>
                <a:lnTo>
                  <a:pt x="902516" y="1072749"/>
                </a:lnTo>
                <a:lnTo>
                  <a:pt x="882709" y="1117798"/>
                </a:lnTo>
                <a:lnTo>
                  <a:pt x="863373" y="1163099"/>
                </a:lnTo>
                <a:lnTo>
                  <a:pt x="844512" y="1208648"/>
                </a:lnTo>
                <a:lnTo>
                  <a:pt x="826129" y="1254444"/>
                </a:lnTo>
                <a:lnTo>
                  <a:pt x="808226" y="1300481"/>
                </a:lnTo>
                <a:lnTo>
                  <a:pt x="790808" y="1346758"/>
                </a:lnTo>
                <a:lnTo>
                  <a:pt x="773876" y="1393272"/>
                </a:lnTo>
                <a:lnTo>
                  <a:pt x="757435" y="1440018"/>
                </a:lnTo>
                <a:lnTo>
                  <a:pt x="741487" y="1486995"/>
                </a:lnTo>
                <a:lnTo>
                  <a:pt x="726035" y="1534198"/>
                </a:lnTo>
                <a:lnTo>
                  <a:pt x="711083" y="1581625"/>
                </a:lnTo>
                <a:lnTo>
                  <a:pt x="696633" y="1629274"/>
                </a:lnTo>
                <a:lnTo>
                  <a:pt x="682689" y="1677139"/>
                </a:lnTo>
                <a:lnTo>
                  <a:pt x="669254" y="1725220"/>
                </a:lnTo>
                <a:lnTo>
                  <a:pt x="656330" y="1773511"/>
                </a:lnTo>
                <a:lnTo>
                  <a:pt x="643922" y="1822012"/>
                </a:lnTo>
                <a:lnTo>
                  <a:pt x="632032" y="1870717"/>
                </a:lnTo>
                <a:lnTo>
                  <a:pt x="620663" y="1919624"/>
                </a:lnTo>
                <a:lnTo>
                  <a:pt x="609818" y="1968731"/>
                </a:lnTo>
                <a:lnTo>
                  <a:pt x="599500" y="2018034"/>
                </a:lnTo>
                <a:lnTo>
                  <a:pt x="589714" y="2067529"/>
                </a:lnTo>
                <a:lnTo>
                  <a:pt x="580460" y="2117214"/>
                </a:lnTo>
                <a:lnTo>
                  <a:pt x="571744" y="2167086"/>
                </a:lnTo>
                <a:lnTo>
                  <a:pt x="563567" y="2217141"/>
                </a:lnTo>
                <a:lnTo>
                  <a:pt x="555933" y="2267377"/>
                </a:lnTo>
                <a:lnTo>
                  <a:pt x="548846" y="2317790"/>
                </a:lnTo>
                <a:lnTo>
                  <a:pt x="542307" y="2368378"/>
                </a:lnTo>
                <a:lnTo>
                  <a:pt x="536321" y="2419136"/>
                </a:lnTo>
                <a:lnTo>
                  <a:pt x="530890" y="2470063"/>
                </a:lnTo>
                <a:lnTo>
                  <a:pt x="526018" y="2521154"/>
                </a:lnTo>
                <a:lnTo>
                  <a:pt x="521707" y="2572408"/>
                </a:lnTo>
                <a:lnTo>
                  <a:pt x="517961" y="2623820"/>
                </a:lnTo>
                <a:lnTo>
                  <a:pt x="514783" y="2675387"/>
                </a:lnTo>
                <a:lnTo>
                  <a:pt x="512175" y="2727108"/>
                </a:lnTo>
                <a:lnTo>
                  <a:pt x="510142" y="2778977"/>
                </a:lnTo>
                <a:lnTo>
                  <a:pt x="508686" y="2830993"/>
                </a:lnTo>
                <a:lnTo>
                  <a:pt x="507810" y="2883153"/>
                </a:lnTo>
                <a:lnTo>
                  <a:pt x="507517" y="2935452"/>
                </a:lnTo>
                <a:lnTo>
                  <a:pt x="507540" y="2949628"/>
                </a:lnTo>
                <a:lnTo>
                  <a:pt x="507609" y="2963792"/>
                </a:lnTo>
                <a:lnTo>
                  <a:pt x="507720" y="2977947"/>
                </a:lnTo>
                <a:lnTo>
                  <a:pt x="507872" y="2992094"/>
                </a:lnTo>
                <a:lnTo>
                  <a:pt x="0" y="2992094"/>
                </a:lnTo>
              </a:path>
            </a:pathLst>
          </a:custGeom>
          <a:ln w="12700">
            <a:solidFill>
              <a:srgbClr val="939598"/>
            </a:solidFill>
          </a:ln>
        </p:spPr>
        <p:txBody>
          <a:bodyPr wrap="square" lIns="0" tIns="0" rIns="0" bIns="0" rtlCol="0"/>
          <a:lstStyle/>
          <a:p>
            <a:endParaRPr sz="947" dirty="0"/>
          </a:p>
        </p:txBody>
      </p:sp>
      <p:sp>
        <p:nvSpPr>
          <p:cNvPr id="28" name="object 28"/>
          <p:cNvSpPr/>
          <p:nvPr/>
        </p:nvSpPr>
        <p:spPr>
          <a:xfrm>
            <a:off x="2776081" y="1457331"/>
            <a:ext cx="1697885" cy="716692"/>
          </a:xfrm>
          <a:custGeom>
            <a:avLst/>
            <a:gdLst/>
            <a:ahLst/>
            <a:cxnLst/>
            <a:rect l="l" t="t" r="r" b="b"/>
            <a:pathLst>
              <a:path w="3228340" h="1362710">
                <a:moveTo>
                  <a:pt x="3227882" y="0"/>
                </a:moveTo>
                <a:lnTo>
                  <a:pt x="3179522" y="4553"/>
                </a:lnTo>
                <a:lnTo>
                  <a:pt x="3131203" y="9617"/>
                </a:lnTo>
                <a:lnTo>
                  <a:pt x="3082930" y="15193"/>
                </a:lnTo>
                <a:lnTo>
                  <a:pt x="3034707" y="21280"/>
                </a:lnTo>
                <a:lnTo>
                  <a:pt x="2986539" y="27879"/>
                </a:lnTo>
                <a:lnTo>
                  <a:pt x="2938429" y="34989"/>
                </a:lnTo>
                <a:lnTo>
                  <a:pt x="2890383" y="42610"/>
                </a:lnTo>
                <a:lnTo>
                  <a:pt x="2842404" y="50743"/>
                </a:lnTo>
                <a:lnTo>
                  <a:pt x="2794497" y="59387"/>
                </a:lnTo>
                <a:lnTo>
                  <a:pt x="2746667" y="68542"/>
                </a:lnTo>
                <a:lnTo>
                  <a:pt x="2698917" y="78209"/>
                </a:lnTo>
                <a:lnTo>
                  <a:pt x="2651253" y="88387"/>
                </a:lnTo>
                <a:lnTo>
                  <a:pt x="2603678" y="99077"/>
                </a:lnTo>
                <a:lnTo>
                  <a:pt x="2556197" y="110278"/>
                </a:lnTo>
                <a:lnTo>
                  <a:pt x="2508814" y="121990"/>
                </a:lnTo>
                <a:lnTo>
                  <a:pt x="2461534" y="134214"/>
                </a:lnTo>
                <a:lnTo>
                  <a:pt x="2414362" y="146949"/>
                </a:lnTo>
                <a:lnTo>
                  <a:pt x="2367300" y="160195"/>
                </a:lnTo>
                <a:lnTo>
                  <a:pt x="2320355" y="173953"/>
                </a:lnTo>
                <a:lnTo>
                  <a:pt x="2273530" y="188222"/>
                </a:lnTo>
                <a:lnTo>
                  <a:pt x="2226830" y="203003"/>
                </a:lnTo>
                <a:lnTo>
                  <a:pt x="2180259" y="218295"/>
                </a:lnTo>
                <a:lnTo>
                  <a:pt x="2133821" y="234098"/>
                </a:lnTo>
                <a:lnTo>
                  <a:pt x="2087521" y="250413"/>
                </a:lnTo>
                <a:lnTo>
                  <a:pt x="2041363" y="267239"/>
                </a:lnTo>
                <a:lnTo>
                  <a:pt x="1995352" y="284577"/>
                </a:lnTo>
                <a:lnTo>
                  <a:pt x="1949492" y="302426"/>
                </a:lnTo>
                <a:lnTo>
                  <a:pt x="1903787" y="320787"/>
                </a:lnTo>
                <a:lnTo>
                  <a:pt x="1858242" y="339659"/>
                </a:lnTo>
                <a:lnTo>
                  <a:pt x="1812861" y="359042"/>
                </a:lnTo>
                <a:lnTo>
                  <a:pt x="1767649" y="378937"/>
                </a:lnTo>
                <a:lnTo>
                  <a:pt x="1722610" y="399343"/>
                </a:lnTo>
                <a:lnTo>
                  <a:pt x="1677748" y="420261"/>
                </a:lnTo>
                <a:lnTo>
                  <a:pt x="1633068" y="441690"/>
                </a:lnTo>
                <a:lnTo>
                  <a:pt x="1588574" y="463630"/>
                </a:lnTo>
                <a:lnTo>
                  <a:pt x="1544270" y="486082"/>
                </a:lnTo>
                <a:lnTo>
                  <a:pt x="1500162" y="509046"/>
                </a:lnTo>
                <a:lnTo>
                  <a:pt x="1456252" y="532521"/>
                </a:lnTo>
                <a:lnTo>
                  <a:pt x="1412547" y="556507"/>
                </a:lnTo>
                <a:lnTo>
                  <a:pt x="1369049" y="581005"/>
                </a:lnTo>
                <a:lnTo>
                  <a:pt x="1325764" y="606014"/>
                </a:lnTo>
                <a:lnTo>
                  <a:pt x="1282695" y="631535"/>
                </a:lnTo>
                <a:lnTo>
                  <a:pt x="1239848" y="657567"/>
                </a:lnTo>
                <a:lnTo>
                  <a:pt x="1197227" y="684111"/>
                </a:lnTo>
                <a:lnTo>
                  <a:pt x="1154835" y="711166"/>
                </a:lnTo>
                <a:lnTo>
                  <a:pt x="1112678" y="738733"/>
                </a:lnTo>
                <a:lnTo>
                  <a:pt x="1070759" y="766811"/>
                </a:lnTo>
                <a:lnTo>
                  <a:pt x="1029084" y="795401"/>
                </a:lnTo>
                <a:lnTo>
                  <a:pt x="987657" y="824502"/>
                </a:lnTo>
                <a:lnTo>
                  <a:pt x="946481" y="854114"/>
                </a:lnTo>
                <a:lnTo>
                  <a:pt x="905561" y="884239"/>
                </a:lnTo>
                <a:lnTo>
                  <a:pt x="864903" y="914874"/>
                </a:lnTo>
                <a:lnTo>
                  <a:pt x="824509" y="946021"/>
                </a:lnTo>
                <a:lnTo>
                  <a:pt x="784385" y="977680"/>
                </a:lnTo>
                <a:lnTo>
                  <a:pt x="744535" y="1009850"/>
                </a:lnTo>
                <a:lnTo>
                  <a:pt x="704963" y="1042532"/>
                </a:lnTo>
                <a:lnTo>
                  <a:pt x="665674" y="1075725"/>
                </a:lnTo>
                <a:lnTo>
                  <a:pt x="626671" y="1109430"/>
                </a:lnTo>
                <a:lnTo>
                  <a:pt x="587961" y="1143646"/>
                </a:lnTo>
                <a:lnTo>
                  <a:pt x="549546" y="1178373"/>
                </a:lnTo>
                <a:lnTo>
                  <a:pt x="511431" y="1213613"/>
                </a:lnTo>
                <a:lnTo>
                  <a:pt x="473621" y="1249364"/>
                </a:lnTo>
                <a:lnTo>
                  <a:pt x="436120" y="1285626"/>
                </a:lnTo>
                <a:lnTo>
                  <a:pt x="398932" y="1322400"/>
                </a:lnTo>
                <a:lnTo>
                  <a:pt x="369025" y="1352596"/>
                </a:lnTo>
                <a:lnTo>
                  <a:pt x="359130" y="1362710"/>
                </a:lnTo>
                <a:lnTo>
                  <a:pt x="0" y="1003566"/>
                </a:lnTo>
              </a:path>
            </a:pathLst>
          </a:custGeom>
          <a:ln w="12699">
            <a:solidFill>
              <a:srgbClr val="939598"/>
            </a:solidFill>
          </a:ln>
        </p:spPr>
        <p:txBody>
          <a:bodyPr wrap="square" lIns="0" tIns="0" rIns="0" bIns="0" rtlCol="0"/>
          <a:lstStyle/>
          <a:p>
            <a:endParaRPr sz="947" dirty="0"/>
          </a:p>
        </p:txBody>
      </p:sp>
      <p:sp>
        <p:nvSpPr>
          <p:cNvPr id="29" name="object 29"/>
          <p:cNvSpPr/>
          <p:nvPr/>
        </p:nvSpPr>
        <p:spPr>
          <a:xfrm>
            <a:off x="4658194" y="1180871"/>
            <a:ext cx="1573650" cy="827235"/>
          </a:xfrm>
          <a:custGeom>
            <a:avLst/>
            <a:gdLst/>
            <a:ahLst/>
            <a:cxnLst/>
            <a:rect l="l" t="t" r="r" b="b"/>
            <a:pathLst>
              <a:path w="2992120" h="1572895">
                <a:moveTo>
                  <a:pt x="2992094" y="1572818"/>
                </a:moveTo>
                <a:lnTo>
                  <a:pt x="2954679" y="1541843"/>
                </a:lnTo>
                <a:lnTo>
                  <a:pt x="2916932" y="1511258"/>
                </a:lnTo>
                <a:lnTo>
                  <a:pt x="2878856" y="1481067"/>
                </a:lnTo>
                <a:lnTo>
                  <a:pt x="2840453" y="1451273"/>
                </a:lnTo>
                <a:lnTo>
                  <a:pt x="2801727" y="1421879"/>
                </a:lnTo>
                <a:lnTo>
                  <a:pt x="2762681" y="1392888"/>
                </a:lnTo>
                <a:lnTo>
                  <a:pt x="2723319" y="1364303"/>
                </a:lnTo>
                <a:lnTo>
                  <a:pt x="2683642" y="1336128"/>
                </a:lnTo>
                <a:lnTo>
                  <a:pt x="2643655" y="1308365"/>
                </a:lnTo>
                <a:lnTo>
                  <a:pt x="2603360" y="1281018"/>
                </a:lnTo>
                <a:lnTo>
                  <a:pt x="2562761" y="1254090"/>
                </a:lnTo>
                <a:lnTo>
                  <a:pt x="2521860" y="1227583"/>
                </a:lnTo>
                <a:lnTo>
                  <a:pt x="2480661" y="1201502"/>
                </a:lnTo>
                <a:lnTo>
                  <a:pt x="2439167" y="1175848"/>
                </a:lnTo>
                <a:lnTo>
                  <a:pt x="2397381" y="1150626"/>
                </a:lnTo>
                <a:lnTo>
                  <a:pt x="2355305" y="1125837"/>
                </a:lnTo>
                <a:lnTo>
                  <a:pt x="2312944" y="1101486"/>
                </a:lnTo>
                <a:lnTo>
                  <a:pt x="2270300" y="1077576"/>
                </a:lnTo>
                <a:lnTo>
                  <a:pt x="2227377" y="1054109"/>
                </a:lnTo>
                <a:lnTo>
                  <a:pt x="2184176" y="1031088"/>
                </a:lnTo>
                <a:lnTo>
                  <a:pt x="2140703" y="1008518"/>
                </a:lnTo>
                <a:lnTo>
                  <a:pt x="2096959" y="986400"/>
                </a:lnTo>
                <a:lnTo>
                  <a:pt x="2052947" y="964738"/>
                </a:lnTo>
                <a:lnTo>
                  <a:pt x="2008672" y="943536"/>
                </a:lnTo>
                <a:lnTo>
                  <a:pt x="1964135" y="922795"/>
                </a:lnTo>
                <a:lnTo>
                  <a:pt x="1919340" y="902520"/>
                </a:lnTo>
                <a:lnTo>
                  <a:pt x="1874291" y="882713"/>
                </a:lnTo>
                <a:lnTo>
                  <a:pt x="1828990" y="863378"/>
                </a:lnTo>
                <a:lnTo>
                  <a:pt x="1783440" y="844518"/>
                </a:lnTo>
                <a:lnTo>
                  <a:pt x="1737644" y="826135"/>
                </a:lnTo>
                <a:lnTo>
                  <a:pt x="1691606" y="808232"/>
                </a:lnTo>
                <a:lnTo>
                  <a:pt x="1645329" y="790814"/>
                </a:lnTo>
                <a:lnTo>
                  <a:pt x="1598815" y="773883"/>
                </a:lnTo>
                <a:lnTo>
                  <a:pt x="1552069" y="757442"/>
                </a:lnTo>
                <a:lnTo>
                  <a:pt x="1505092" y="741494"/>
                </a:lnTo>
                <a:lnTo>
                  <a:pt x="1457888" y="726043"/>
                </a:lnTo>
                <a:lnTo>
                  <a:pt x="1410460" y="711091"/>
                </a:lnTo>
                <a:lnTo>
                  <a:pt x="1362812" y="696641"/>
                </a:lnTo>
                <a:lnTo>
                  <a:pt x="1314946" y="682698"/>
                </a:lnTo>
                <a:lnTo>
                  <a:pt x="1266865" y="669263"/>
                </a:lnTo>
                <a:lnTo>
                  <a:pt x="1218573" y="656339"/>
                </a:lnTo>
                <a:lnTo>
                  <a:pt x="1170073" y="643931"/>
                </a:lnTo>
                <a:lnTo>
                  <a:pt x="1121367" y="632041"/>
                </a:lnTo>
                <a:lnTo>
                  <a:pt x="1072459" y="620672"/>
                </a:lnTo>
                <a:lnTo>
                  <a:pt x="1023353" y="609828"/>
                </a:lnTo>
                <a:lnTo>
                  <a:pt x="974050" y="599511"/>
                </a:lnTo>
                <a:lnTo>
                  <a:pt x="924554" y="589724"/>
                </a:lnTo>
                <a:lnTo>
                  <a:pt x="874869" y="580471"/>
                </a:lnTo>
                <a:lnTo>
                  <a:pt x="824997" y="571755"/>
                </a:lnTo>
                <a:lnTo>
                  <a:pt x="774941" y="563578"/>
                </a:lnTo>
                <a:lnTo>
                  <a:pt x="724705" y="555945"/>
                </a:lnTo>
                <a:lnTo>
                  <a:pt x="674292" y="548857"/>
                </a:lnTo>
                <a:lnTo>
                  <a:pt x="623704" y="542319"/>
                </a:lnTo>
                <a:lnTo>
                  <a:pt x="572946" y="536333"/>
                </a:lnTo>
                <a:lnTo>
                  <a:pt x="522019" y="530902"/>
                </a:lnTo>
                <a:lnTo>
                  <a:pt x="470927" y="526030"/>
                </a:lnTo>
                <a:lnTo>
                  <a:pt x="419674" y="521719"/>
                </a:lnTo>
                <a:lnTo>
                  <a:pt x="368262" y="517973"/>
                </a:lnTo>
                <a:lnTo>
                  <a:pt x="316694" y="514795"/>
                </a:lnTo>
                <a:lnTo>
                  <a:pt x="264973" y="512188"/>
                </a:lnTo>
                <a:lnTo>
                  <a:pt x="213104" y="510155"/>
                </a:lnTo>
                <a:lnTo>
                  <a:pt x="161088" y="508698"/>
                </a:lnTo>
                <a:lnTo>
                  <a:pt x="108928" y="507822"/>
                </a:lnTo>
                <a:lnTo>
                  <a:pt x="56629" y="507530"/>
                </a:lnTo>
                <a:lnTo>
                  <a:pt x="42455" y="507553"/>
                </a:lnTo>
                <a:lnTo>
                  <a:pt x="28295" y="507622"/>
                </a:lnTo>
                <a:lnTo>
                  <a:pt x="14145" y="507733"/>
                </a:lnTo>
                <a:lnTo>
                  <a:pt x="0" y="507885"/>
                </a:lnTo>
                <a:lnTo>
                  <a:pt x="0" y="0"/>
                </a:lnTo>
              </a:path>
            </a:pathLst>
          </a:custGeom>
          <a:ln w="12700">
            <a:solidFill>
              <a:srgbClr val="939598"/>
            </a:solidFill>
          </a:ln>
        </p:spPr>
        <p:txBody>
          <a:bodyPr wrap="square" lIns="0" tIns="0" rIns="0" bIns="0" rtlCol="0"/>
          <a:lstStyle/>
          <a:p>
            <a:endParaRPr sz="947" dirty="0"/>
          </a:p>
        </p:txBody>
      </p:sp>
      <p:sp>
        <p:nvSpPr>
          <p:cNvPr id="30" name="object 30"/>
          <p:cNvSpPr/>
          <p:nvPr/>
        </p:nvSpPr>
        <p:spPr>
          <a:xfrm>
            <a:off x="6368873" y="1943018"/>
            <a:ext cx="716692" cy="1697885"/>
          </a:xfrm>
          <a:custGeom>
            <a:avLst/>
            <a:gdLst/>
            <a:ahLst/>
            <a:cxnLst/>
            <a:rect l="l" t="t" r="r" b="b"/>
            <a:pathLst>
              <a:path w="1362709" h="3228340">
                <a:moveTo>
                  <a:pt x="1362709" y="3227895"/>
                </a:moveTo>
                <a:lnTo>
                  <a:pt x="1358157" y="3179535"/>
                </a:lnTo>
                <a:lnTo>
                  <a:pt x="1353093" y="3131216"/>
                </a:lnTo>
                <a:lnTo>
                  <a:pt x="1347517" y="3082943"/>
                </a:lnTo>
                <a:lnTo>
                  <a:pt x="1341431" y="3034720"/>
                </a:lnTo>
                <a:lnTo>
                  <a:pt x="1334832" y="2986551"/>
                </a:lnTo>
                <a:lnTo>
                  <a:pt x="1327723" y="2938441"/>
                </a:lnTo>
                <a:lnTo>
                  <a:pt x="1320102" y="2890394"/>
                </a:lnTo>
                <a:lnTo>
                  <a:pt x="1311970" y="2842415"/>
                </a:lnTo>
                <a:lnTo>
                  <a:pt x="1303326" y="2794508"/>
                </a:lnTo>
                <a:lnTo>
                  <a:pt x="1294171" y="2746678"/>
                </a:lnTo>
                <a:lnTo>
                  <a:pt x="1284504" y="2698928"/>
                </a:lnTo>
                <a:lnTo>
                  <a:pt x="1274326" y="2651263"/>
                </a:lnTo>
                <a:lnTo>
                  <a:pt x="1263637" y="2603688"/>
                </a:lnTo>
                <a:lnTo>
                  <a:pt x="1252436" y="2556206"/>
                </a:lnTo>
                <a:lnTo>
                  <a:pt x="1240724" y="2508823"/>
                </a:lnTo>
                <a:lnTo>
                  <a:pt x="1228501" y="2461543"/>
                </a:lnTo>
                <a:lnTo>
                  <a:pt x="1215766" y="2414370"/>
                </a:lnTo>
                <a:lnTo>
                  <a:pt x="1202519" y="2367308"/>
                </a:lnTo>
                <a:lnTo>
                  <a:pt x="1188762" y="2320362"/>
                </a:lnTo>
                <a:lnTo>
                  <a:pt x="1174492" y="2273537"/>
                </a:lnTo>
                <a:lnTo>
                  <a:pt x="1159712" y="2226836"/>
                </a:lnTo>
                <a:lnTo>
                  <a:pt x="1144420" y="2180264"/>
                </a:lnTo>
                <a:lnTo>
                  <a:pt x="1128616" y="2133826"/>
                </a:lnTo>
                <a:lnTo>
                  <a:pt x="1112301" y="2087525"/>
                </a:lnTo>
                <a:lnTo>
                  <a:pt x="1095475" y="2041367"/>
                </a:lnTo>
                <a:lnTo>
                  <a:pt x="1078137" y="1995355"/>
                </a:lnTo>
                <a:lnTo>
                  <a:pt x="1060288" y="1949495"/>
                </a:lnTo>
                <a:lnTo>
                  <a:pt x="1041928" y="1903790"/>
                </a:lnTo>
                <a:lnTo>
                  <a:pt x="1023056" y="1858244"/>
                </a:lnTo>
                <a:lnTo>
                  <a:pt x="1003672" y="1812863"/>
                </a:lnTo>
                <a:lnTo>
                  <a:pt x="983777" y="1767650"/>
                </a:lnTo>
                <a:lnTo>
                  <a:pt x="963371" y="1722610"/>
                </a:lnTo>
                <a:lnTo>
                  <a:pt x="942453" y="1677748"/>
                </a:lnTo>
                <a:lnTo>
                  <a:pt x="921024" y="1633067"/>
                </a:lnTo>
                <a:lnTo>
                  <a:pt x="899083" y="1588572"/>
                </a:lnTo>
                <a:lnTo>
                  <a:pt x="876631" y="1544268"/>
                </a:lnTo>
                <a:lnTo>
                  <a:pt x="853667" y="1500159"/>
                </a:lnTo>
                <a:lnTo>
                  <a:pt x="830192" y="1456249"/>
                </a:lnTo>
                <a:lnTo>
                  <a:pt x="806205" y="1412542"/>
                </a:lnTo>
                <a:lnTo>
                  <a:pt x="781707" y="1369044"/>
                </a:lnTo>
                <a:lnTo>
                  <a:pt x="756698" y="1325758"/>
                </a:lnTo>
                <a:lnTo>
                  <a:pt x="731177" y="1282690"/>
                </a:lnTo>
                <a:lnTo>
                  <a:pt x="705144" y="1239842"/>
                </a:lnTo>
                <a:lnTo>
                  <a:pt x="678601" y="1197220"/>
                </a:lnTo>
                <a:lnTo>
                  <a:pt x="651545" y="1154828"/>
                </a:lnTo>
                <a:lnTo>
                  <a:pt x="623978" y="1112670"/>
                </a:lnTo>
                <a:lnTo>
                  <a:pt x="595900" y="1070751"/>
                </a:lnTo>
                <a:lnTo>
                  <a:pt x="567310" y="1029076"/>
                </a:lnTo>
                <a:lnTo>
                  <a:pt x="538209" y="987647"/>
                </a:lnTo>
                <a:lnTo>
                  <a:pt x="508596" y="946471"/>
                </a:lnTo>
                <a:lnTo>
                  <a:pt x="478472" y="905551"/>
                </a:lnTo>
                <a:lnTo>
                  <a:pt x="447836" y="864892"/>
                </a:lnTo>
                <a:lnTo>
                  <a:pt x="416689" y="824498"/>
                </a:lnTo>
                <a:lnTo>
                  <a:pt x="385030" y="784374"/>
                </a:lnTo>
                <a:lnTo>
                  <a:pt x="352860" y="744524"/>
                </a:lnTo>
                <a:lnTo>
                  <a:pt x="320178" y="704951"/>
                </a:lnTo>
                <a:lnTo>
                  <a:pt x="286985" y="665662"/>
                </a:lnTo>
                <a:lnTo>
                  <a:pt x="253280" y="626659"/>
                </a:lnTo>
                <a:lnTo>
                  <a:pt x="219063" y="587948"/>
                </a:lnTo>
                <a:lnTo>
                  <a:pt x="184336" y="549533"/>
                </a:lnTo>
                <a:lnTo>
                  <a:pt x="149096" y="511418"/>
                </a:lnTo>
                <a:lnTo>
                  <a:pt x="113346" y="473608"/>
                </a:lnTo>
                <a:lnTo>
                  <a:pt x="77083" y="436107"/>
                </a:lnTo>
                <a:lnTo>
                  <a:pt x="40309" y="398919"/>
                </a:lnTo>
                <a:lnTo>
                  <a:pt x="10113" y="369023"/>
                </a:lnTo>
                <a:lnTo>
                  <a:pt x="0" y="359130"/>
                </a:lnTo>
                <a:lnTo>
                  <a:pt x="359143" y="0"/>
                </a:lnTo>
              </a:path>
            </a:pathLst>
          </a:custGeom>
          <a:ln w="12700">
            <a:solidFill>
              <a:srgbClr val="939598"/>
            </a:solidFill>
          </a:ln>
        </p:spPr>
        <p:txBody>
          <a:bodyPr wrap="square" lIns="0" tIns="0" rIns="0" bIns="0" rtlCol="0"/>
          <a:lstStyle/>
          <a:p>
            <a:endParaRPr sz="947" dirty="0"/>
          </a:p>
        </p:txBody>
      </p:sp>
      <p:sp>
        <p:nvSpPr>
          <p:cNvPr id="31" name="object 31"/>
          <p:cNvSpPr/>
          <p:nvPr/>
        </p:nvSpPr>
        <p:spPr>
          <a:xfrm>
            <a:off x="6534821" y="3825131"/>
            <a:ext cx="827235" cy="1573650"/>
          </a:xfrm>
          <a:custGeom>
            <a:avLst/>
            <a:gdLst/>
            <a:ahLst/>
            <a:cxnLst/>
            <a:rect l="l" t="t" r="r" b="b"/>
            <a:pathLst>
              <a:path w="1572894" h="2992120">
                <a:moveTo>
                  <a:pt x="0" y="2992107"/>
                </a:moveTo>
                <a:lnTo>
                  <a:pt x="30976" y="2954691"/>
                </a:lnTo>
                <a:lnTo>
                  <a:pt x="61562" y="2916944"/>
                </a:lnTo>
                <a:lnTo>
                  <a:pt x="91754" y="2878867"/>
                </a:lnTo>
                <a:lnTo>
                  <a:pt x="121550" y="2840463"/>
                </a:lnTo>
                <a:lnTo>
                  <a:pt x="150945" y="2801737"/>
                </a:lnTo>
                <a:lnTo>
                  <a:pt x="179936" y="2762691"/>
                </a:lnTo>
                <a:lnTo>
                  <a:pt x="208522" y="2723327"/>
                </a:lnTo>
                <a:lnTo>
                  <a:pt x="236698" y="2683650"/>
                </a:lnTo>
                <a:lnTo>
                  <a:pt x="264462" y="2643662"/>
                </a:lnTo>
                <a:lnTo>
                  <a:pt x="291810" y="2603367"/>
                </a:lnTo>
                <a:lnTo>
                  <a:pt x="318739" y="2562767"/>
                </a:lnTo>
                <a:lnTo>
                  <a:pt x="345246" y="2521866"/>
                </a:lnTo>
                <a:lnTo>
                  <a:pt x="371329" y="2480666"/>
                </a:lnTo>
                <a:lnTo>
                  <a:pt x="396983" y="2439172"/>
                </a:lnTo>
                <a:lnTo>
                  <a:pt x="422206" y="2397385"/>
                </a:lnTo>
                <a:lnTo>
                  <a:pt x="446995" y="2355309"/>
                </a:lnTo>
                <a:lnTo>
                  <a:pt x="471347" y="2312947"/>
                </a:lnTo>
                <a:lnTo>
                  <a:pt x="495258" y="2270303"/>
                </a:lnTo>
                <a:lnTo>
                  <a:pt x="518726" y="2227379"/>
                </a:lnTo>
                <a:lnTo>
                  <a:pt x="541746" y="2184178"/>
                </a:lnTo>
                <a:lnTo>
                  <a:pt x="564318" y="2140704"/>
                </a:lnTo>
                <a:lnTo>
                  <a:pt x="586436" y="2096959"/>
                </a:lnTo>
                <a:lnTo>
                  <a:pt x="608098" y="2052947"/>
                </a:lnTo>
                <a:lnTo>
                  <a:pt x="629301" y="2008671"/>
                </a:lnTo>
                <a:lnTo>
                  <a:pt x="650042" y="1964134"/>
                </a:lnTo>
                <a:lnTo>
                  <a:pt x="670318" y="1919339"/>
                </a:lnTo>
                <a:lnTo>
                  <a:pt x="690125" y="1874289"/>
                </a:lnTo>
                <a:lnTo>
                  <a:pt x="709461" y="1828988"/>
                </a:lnTo>
                <a:lnTo>
                  <a:pt x="728322" y="1783438"/>
                </a:lnTo>
                <a:lnTo>
                  <a:pt x="746705" y="1737642"/>
                </a:lnTo>
                <a:lnTo>
                  <a:pt x="764607" y="1691603"/>
                </a:lnTo>
                <a:lnTo>
                  <a:pt x="782026" y="1645326"/>
                </a:lnTo>
                <a:lnTo>
                  <a:pt x="798957" y="1598812"/>
                </a:lnTo>
                <a:lnTo>
                  <a:pt x="815399" y="1552065"/>
                </a:lnTo>
                <a:lnTo>
                  <a:pt x="831347" y="1505088"/>
                </a:lnTo>
                <a:lnTo>
                  <a:pt x="846798" y="1457884"/>
                </a:lnTo>
                <a:lnTo>
                  <a:pt x="861751" y="1410456"/>
                </a:lnTo>
                <a:lnTo>
                  <a:pt x="876200" y="1362807"/>
                </a:lnTo>
                <a:lnTo>
                  <a:pt x="890144" y="1314941"/>
                </a:lnTo>
                <a:lnTo>
                  <a:pt x="903579" y="1266860"/>
                </a:lnTo>
                <a:lnTo>
                  <a:pt x="916503" y="1218568"/>
                </a:lnTo>
                <a:lnTo>
                  <a:pt x="928911" y="1170068"/>
                </a:lnTo>
                <a:lnTo>
                  <a:pt x="940801" y="1121362"/>
                </a:lnTo>
                <a:lnTo>
                  <a:pt x="952170" y="1072454"/>
                </a:lnTo>
                <a:lnTo>
                  <a:pt x="963015" y="1023347"/>
                </a:lnTo>
                <a:lnTo>
                  <a:pt x="973332" y="974045"/>
                </a:lnTo>
                <a:lnTo>
                  <a:pt x="983119" y="924549"/>
                </a:lnTo>
                <a:lnTo>
                  <a:pt x="992372" y="874864"/>
                </a:lnTo>
                <a:lnTo>
                  <a:pt x="1001088" y="824992"/>
                </a:lnTo>
                <a:lnTo>
                  <a:pt x="1009265" y="774936"/>
                </a:lnTo>
                <a:lnTo>
                  <a:pt x="1016898" y="724700"/>
                </a:lnTo>
                <a:lnTo>
                  <a:pt x="1023986" y="674287"/>
                </a:lnTo>
                <a:lnTo>
                  <a:pt x="1030524" y="623700"/>
                </a:lnTo>
                <a:lnTo>
                  <a:pt x="1036510" y="572941"/>
                </a:lnTo>
                <a:lnTo>
                  <a:pt x="1041941" y="522015"/>
                </a:lnTo>
                <a:lnTo>
                  <a:pt x="1046813" y="470924"/>
                </a:lnTo>
                <a:lnTo>
                  <a:pt x="1051124" y="419670"/>
                </a:lnTo>
                <a:lnTo>
                  <a:pt x="1054870" y="368259"/>
                </a:lnTo>
                <a:lnTo>
                  <a:pt x="1058048" y="316691"/>
                </a:lnTo>
                <a:lnTo>
                  <a:pt x="1060655" y="264971"/>
                </a:lnTo>
                <a:lnTo>
                  <a:pt x="1062689" y="213102"/>
                </a:lnTo>
                <a:lnTo>
                  <a:pt x="1064145" y="161086"/>
                </a:lnTo>
                <a:lnTo>
                  <a:pt x="1065021" y="108928"/>
                </a:lnTo>
                <a:lnTo>
                  <a:pt x="1065314" y="56629"/>
                </a:lnTo>
                <a:lnTo>
                  <a:pt x="1065288" y="42455"/>
                </a:lnTo>
                <a:lnTo>
                  <a:pt x="1065217" y="28295"/>
                </a:lnTo>
                <a:lnTo>
                  <a:pt x="1065105" y="14145"/>
                </a:lnTo>
                <a:lnTo>
                  <a:pt x="1064958" y="0"/>
                </a:lnTo>
                <a:lnTo>
                  <a:pt x="1572856" y="0"/>
                </a:lnTo>
              </a:path>
            </a:pathLst>
          </a:custGeom>
          <a:ln w="12700">
            <a:solidFill>
              <a:srgbClr val="939598"/>
            </a:solidFill>
          </a:ln>
        </p:spPr>
        <p:txBody>
          <a:bodyPr wrap="square" lIns="0" tIns="0" rIns="0" bIns="0" rtlCol="0"/>
          <a:lstStyle/>
          <a:p>
            <a:endParaRPr sz="947" dirty="0"/>
          </a:p>
        </p:txBody>
      </p:sp>
      <p:sp>
        <p:nvSpPr>
          <p:cNvPr id="32" name="object 32"/>
          <p:cNvSpPr/>
          <p:nvPr/>
        </p:nvSpPr>
        <p:spPr>
          <a:xfrm>
            <a:off x="4902227" y="5535816"/>
            <a:ext cx="1697885" cy="716692"/>
          </a:xfrm>
          <a:custGeom>
            <a:avLst/>
            <a:gdLst/>
            <a:ahLst/>
            <a:cxnLst/>
            <a:rect l="l" t="t" r="r" b="b"/>
            <a:pathLst>
              <a:path w="3228340" h="1362709">
                <a:moveTo>
                  <a:pt x="0" y="1362697"/>
                </a:moveTo>
                <a:lnTo>
                  <a:pt x="48360" y="1358144"/>
                </a:lnTo>
                <a:lnTo>
                  <a:pt x="96680" y="1353080"/>
                </a:lnTo>
                <a:lnTo>
                  <a:pt x="144953" y="1347505"/>
                </a:lnTo>
                <a:lnTo>
                  <a:pt x="193177" y="1341418"/>
                </a:lnTo>
                <a:lnTo>
                  <a:pt x="241346" y="1334820"/>
                </a:lnTo>
                <a:lnTo>
                  <a:pt x="289456" y="1327710"/>
                </a:lnTo>
                <a:lnTo>
                  <a:pt x="337503" y="1320089"/>
                </a:lnTo>
                <a:lnTo>
                  <a:pt x="385483" y="1311956"/>
                </a:lnTo>
                <a:lnTo>
                  <a:pt x="433390" y="1303313"/>
                </a:lnTo>
                <a:lnTo>
                  <a:pt x="481221" y="1294157"/>
                </a:lnTo>
                <a:lnTo>
                  <a:pt x="528971" y="1284491"/>
                </a:lnTo>
                <a:lnTo>
                  <a:pt x="576636" y="1274312"/>
                </a:lnTo>
                <a:lnTo>
                  <a:pt x="624212" y="1263623"/>
                </a:lnTo>
                <a:lnTo>
                  <a:pt x="671693" y="1252422"/>
                </a:lnTo>
                <a:lnTo>
                  <a:pt x="719076" y="1240710"/>
                </a:lnTo>
                <a:lnTo>
                  <a:pt x="766357" y="1228486"/>
                </a:lnTo>
                <a:lnTo>
                  <a:pt x="813530" y="1215751"/>
                </a:lnTo>
                <a:lnTo>
                  <a:pt x="860592" y="1202504"/>
                </a:lnTo>
                <a:lnTo>
                  <a:pt x="907538" y="1188746"/>
                </a:lnTo>
                <a:lnTo>
                  <a:pt x="954363" y="1174477"/>
                </a:lnTo>
                <a:lnTo>
                  <a:pt x="1001064" y="1159696"/>
                </a:lnTo>
                <a:lnTo>
                  <a:pt x="1047636" y="1144404"/>
                </a:lnTo>
                <a:lnTo>
                  <a:pt x="1094074" y="1128600"/>
                </a:lnTo>
                <a:lnTo>
                  <a:pt x="1140375" y="1112285"/>
                </a:lnTo>
                <a:lnTo>
                  <a:pt x="1186533" y="1095458"/>
                </a:lnTo>
                <a:lnTo>
                  <a:pt x="1232544" y="1078120"/>
                </a:lnTo>
                <a:lnTo>
                  <a:pt x="1278405" y="1060271"/>
                </a:lnTo>
                <a:lnTo>
                  <a:pt x="1324110" y="1041910"/>
                </a:lnTo>
                <a:lnTo>
                  <a:pt x="1369656" y="1023037"/>
                </a:lnTo>
                <a:lnTo>
                  <a:pt x="1415037" y="1003654"/>
                </a:lnTo>
                <a:lnTo>
                  <a:pt x="1460250" y="983758"/>
                </a:lnTo>
                <a:lnTo>
                  <a:pt x="1505289" y="963352"/>
                </a:lnTo>
                <a:lnTo>
                  <a:pt x="1550152" y="942434"/>
                </a:lnTo>
                <a:lnTo>
                  <a:pt x="1594832" y="921004"/>
                </a:lnTo>
                <a:lnTo>
                  <a:pt x="1639327" y="899063"/>
                </a:lnTo>
                <a:lnTo>
                  <a:pt x="1683631" y="876610"/>
                </a:lnTo>
                <a:lnTo>
                  <a:pt x="1727740" y="853646"/>
                </a:lnTo>
                <a:lnTo>
                  <a:pt x="1771649" y="830171"/>
                </a:lnTo>
                <a:lnTo>
                  <a:pt x="1815356" y="806184"/>
                </a:lnTo>
                <a:lnTo>
                  <a:pt x="1858854" y="781686"/>
                </a:lnTo>
                <a:lnTo>
                  <a:pt x="1902139" y="756676"/>
                </a:lnTo>
                <a:lnTo>
                  <a:pt x="1945208" y="731155"/>
                </a:lnTo>
                <a:lnTo>
                  <a:pt x="1988055" y="705122"/>
                </a:lnTo>
                <a:lnTo>
                  <a:pt x="2030677" y="678578"/>
                </a:lnTo>
                <a:lnTo>
                  <a:pt x="2073069" y="651522"/>
                </a:lnTo>
                <a:lnTo>
                  <a:pt x="2115227" y="623955"/>
                </a:lnTo>
                <a:lnTo>
                  <a:pt x="2157145" y="595877"/>
                </a:lnTo>
                <a:lnTo>
                  <a:pt x="2198821" y="567287"/>
                </a:lnTo>
                <a:lnTo>
                  <a:pt x="2240249" y="538185"/>
                </a:lnTo>
                <a:lnTo>
                  <a:pt x="2281425" y="508572"/>
                </a:lnTo>
                <a:lnTo>
                  <a:pt x="2322344" y="478448"/>
                </a:lnTo>
                <a:lnTo>
                  <a:pt x="2363003" y="447812"/>
                </a:lnTo>
                <a:lnTo>
                  <a:pt x="2403397" y="416664"/>
                </a:lnTo>
                <a:lnTo>
                  <a:pt x="2443521" y="385005"/>
                </a:lnTo>
                <a:lnTo>
                  <a:pt x="2483372" y="352835"/>
                </a:lnTo>
                <a:lnTo>
                  <a:pt x="2522944" y="320153"/>
                </a:lnTo>
                <a:lnTo>
                  <a:pt x="2562233" y="286960"/>
                </a:lnTo>
                <a:lnTo>
                  <a:pt x="2601235" y="253255"/>
                </a:lnTo>
                <a:lnTo>
                  <a:pt x="2639946" y="219038"/>
                </a:lnTo>
                <a:lnTo>
                  <a:pt x="2678361" y="184310"/>
                </a:lnTo>
                <a:lnTo>
                  <a:pt x="2716476" y="149071"/>
                </a:lnTo>
                <a:lnTo>
                  <a:pt x="2754286" y="113320"/>
                </a:lnTo>
                <a:lnTo>
                  <a:pt x="2791788" y="77058"/>
                </a:lnTo>
                <a:lnTo>
                  <a:pt x="2828975" y="40284"/>
                </a:lnTo>
                <a:lnTo>
                  <a:pt x="2858872" y="10098"/>
                </a:lnTo>
                <a:lnTo>
                  <a:pt x="2868764" y="0"/>
                </a:lnTo>
                <a:lnTo>
                  <a:pt x="3227895" y="359143"/>
                </a:lnTo>
              </a:path>
            </a:pathLst>
          </a:custGeom>
          <a:ln w="12700">
            <a:solidFill>
              <a:srgbClr val="939598"/>
            </a:solidFill>
          </a:ln>
        </p:spPr>
        <p:txBody>
          <a:bodyPr wrap="square" lIns="0" tIns="0" rIns="0" bIns="0" rtlCol="0"/>
          <a:lstStyle/>
          <a:p>
            <a:endParaRPr sz="947" dirty="0"/>
          </a:p>
        </p:txBody>
      </p:sp>
      <p:sp>
        <p:nvSpPr>
          <p:cNvPr id="33" name="object 33"/>
          <p:cNvSpPr/>
          <p:nvPr/>
        </p:nvSpPr>
        <p:spPr>
          <a:xfrm>
            <a:off x="3144125" y="5701760"/>
            <a:ext cx="1573650" cy="827235"/>
          </a:xfrm>
          <a:custGeom>
            <a:avLst/>
            <a:gdLst/>
            <a:ahLst/>
            <a:cxnLst/>
            <a:rect l="l" t="t" r="r" b="b"/>
            <a:pathLst>
              <a:path w="2992120" h="1572895">
                <a:moveTo>
                  <a:pt x="0" y="0"/>
                </a:moveTo>
                <a:lnTo>
                  <a:pt x="37415" y="30976"/>
                </a:lnTo>
                <a:lnTo>
                  <a:pt x="75163" y="61562"/>
                </a:lnTo>
                <a:lnTo>
                  <a:pt x="113240" y="91754"/>
                </a:lnTo>
                <a:lnTo>
                  <a:pt x="151643" y="121549"/>
                </a:lnTo>
                <a:lnTo>
                  <a:pt x="190369" y="150944"/>
                </a:lnTo>
                <a:lnTo>
                  <a:pt x="229415" y="179936"/>
                </a:lnTo>
                <a:lnTo>
                  <a:pt x="268779" y="208521"/>
                </a:lnTo>
                <a:lnTo>
                  <a:pt x="308456" y="236697"/>
                </a:lnTo>
                <a:lnTo>
                  <a:pt x="348443" y="264460"/>
                </a:lnTo>
                <a:lnTo>
                  <a:pt x="388738" y="291808"/>
                </a:lnTo>
                <a:lnTo>
                  <a:pt x="429338" y="318737"/>
                </a:lnTo>
                <a:lnTo>
                  <a:pt x="470239" y="345244"/>
                </a:lnTo>
                <a:lnTo>
                  <a:pt x="511439" y="371326"/>
                </a:lnTo>
                <a:lnTo>
                  <a:pt x="552933" y="396980"/>
                </a:lnTo>
                <a:lnTo>
                  <a:pt x="594720" y="422203"/>
                </a:lnTo>
                <a:lnTo>
                  <a:pt x="636795" y="446991"/>
                </a:lnTo>
                <a:lnTo>
                  <a:pt x="679157" y="471342"/>
                </a:lnTo>
                <a:lnTo>
                  <a:pt x="721801" y="495253"/>
                </a:lnTo>
                <a:lnTo>
                  <a:pt x="764725" y="518720"/>
                </a:lnTo>
                <a:lnTo>
                  <a:pt x="807925" y="541741"/>
                </a:lnTo>
                <a:lnTo>
                  <a:pt x="851399" y="564311"/>
                </a:lnTo>
                <a:lnTo>
                  <a:pt x="895144" y="586429"/>
                </a:lnTo>
                <a:lnTo>
                  <a:pt x="939155" y="608091"/>
                </a:lnTo>
                <a:lnTo>
                  <a:pt x="983431" y="629293"/>
                </a:lnTo>
                <a:lnTo>
                  <a:pt x="1027968" y="650033"/>
                </a:lnTo>
                <a:lnTo>
                  <a:pt x="1072762" y="670308"/>
                </a:lnTo>
                <a:lnTo>
                  <a:pt x="1117812" y="690115"/>
                </a:lnTo>
                <a:lnTo>
                  <a:pt x="1163113" y="709450"/>
                </a:lnTo>
                <a:lnTo>
                  <a:pt x="1208663" y="728311"/>
                </a:lnTo>
                <a:lnTo>
                  <a:pt x="1254459" y="746693"/>
                </a:lnTo>
                <a:lnTo>
                  <a:pt x="1300497" y="764595"/>
                </a:lnTo>
                <a:lnTo>
                  <a:pt x="1346774" y="782013"/>
                </a:lnTo>
                <a:lnTo>
                  <a:pt x="1393288" y="798944"/>
                </a:lnTo>
                <a:lnTo>
                  <a:pt x="1440034" y="815385"/>
                </a:lnTo>
                <a:lnTo>
                  <a:pt x="1487011" y="831332"/>
                </a:lnTo>
                <a:lnTo>
                  <a:pt x="1534215" y="846783"/>
                </a:lnTo>
                <a:lnTo>
                  <a:pt x="1581643" y="861735"/>
                </a:lnTo>
                <a:lnTo>
                  <a:pt x="1629291" y="876184"/>
                </a:lnTo>
                <a:lnTo>
                  <a:pt x="1677157" y="890127"/>
                </a:lnTo>
                <a:lnTo>
                  <a:pt x="1725237" y="903562"/>
                </a:lnTo>
                <a:lnTo>
                  <a:pt x="1773529" y="916485"/>
                </a:lnTo>
                <a:lnTo>
                  <a:pt x="1822029" y="928892"/>
                </a:lnTo>
                <a:lnTo>
                  <a:pt x="1870735" y="940782"/>
                </a:lnTo>
                <a:lnTo>
                  <a:pt x="1919642" y="952151"/>
                </a:lnTo>
                <a:lnTo>
                  <a:pt x="1968749" y="962995"/>
                </a:lnTo>
                <a:lnTo>
                  <a:pt x="2018052" y="973311"/>
                </a:lnTo>
                <a:lnTo>
                  <a:pt x="2067547" y="983098"/>
                </a:lnTo>
                <a:lnTo>
                  <a:pt x="2117232" y="992350"/>
                </a:lnTo>
                <a:lnTo>
                  <a:pt x="2167104" y="1001066"/>
                </a:lnTo>
                <a:lnTo>
                  <a:pt x="2217159" y="1009242"/>
                </a:lnTo>
                <a:lnTo>
                  <a:pt x="2267395" y="1016875"/>
                </a:lnTo>
                <a:lnTo>
                  <a:pt x="2317808" y="1023963"/>
                </a:lnTo>
                <a:lnTo>
                  <a:pt x="2368395" y="1030501"/>
                </a:lnTo>
                <a:lnTo>
                  <a:pt x="2419153" y="1036486"/>
                </a:lnTo>
                <a:lnTo>
                  <a:pt x="2470079" y="1041917"/>
                </a:lnTo>
                <a:lnTo>
                  <a:pt x="2521171" y="1046789"/>
                </a:lnTo>
                <a:lnTo>
                  <a:pt x="2572424" y="1051099"/>
                </a:lnTo>
                <a:lnTo>
                  <a:pt x="2623835" y="1054845"/>
                </a:lnTo>
                <a:lnTo>
                  <a:pt x="2675403" y="1058023"/>
                </a:lnTo>
                <a:lnTo>
                  <a:pt x="2727122" y="1060630"/>
                </a:lnTo>
                <a:lnTo>
                  <a:pt x="2778992" y="1062663"/>
                </a:lnTo>
                <a:lnTo>
                  <a:pt x="2831007" y="1064120"/>
                </a:lnTo>
                <a:lnTo>
                  <a:pt x="2883166" y="1064996"/>
                </a:lnTo>
                <a:lnTo>
                  <a:pt x="2935465" y="1065288"/>
                </a:lnTo>
                <a:lnTo>
                  <a:pt x="2949643" y="1065265"/>
                </a:lnTo>
                <a:lnTo>
                  <a:pt x="2963810" y="1065198"/>
                </a:lnTo>
                <a:lnTo>
                  <a:pt x="2977965" y="1065090"/>
                </a:lnTo>
                <a:lnTo>
                  <a:pt x="2992107" y="1064945"/>
                </a:lnTo>
                <a:lnTo>
                  <a:pt x="2992081" y="1572844"/>
                </a:lnTo>
              </a:path>
            </a:pathLst>
          </a:custGeom>
          <a:ln w="12700">
            <a:solidFill>
              <a:srgbClr val="939598"/>
            </a:solidFill>
          </a:ln>
        </p:spPr>
        <p:txBody>
          <a:bodyPr wrap="square" lIns="0" tIns="0" rIns="0" bIns="0" rtlCol="0"/>
          <a:lstStyle/>
          <a:p>
            <a:endParaRPr sz="947" dirty="0"/>
          </a:p>
        </p:txBody>
      </p:sp>
      <p:sp>
        <p:nvSpPr>
          <p:cNvPr id="34" name="object 34"/>
          <p:cNvSpPr/>
          <p:nvPr/>
        </p:nvSpPr>
        <p:spPr>
          <a:xfrm>
            <a:off x="2290395" y="4069161"/>
            <a:ext cx="716692" cy="1697885"/>
          </a:xfrm>
          <a:custGeom>
            <a:avLst/>
            <a:gdLst/>
            <a:ahLst/>
            <a:cxnLst/>
            <a:rect l="l" t="t" r="r" b="b"/>
            <a:pathLst>
              <a:path w="1362710" h="3228340">
                <a:moveTo>
                  <a:pt x="0" y="0"/>
                </a:moveTo>
                <a:lnTo>
                  <a:pt x="4552" y="48360"/>
                </a:lnTo>
                <a:lnTo>
                  <a:pt x="9616" y="96680"/>
                </a:lnTo>
                <a:lnTo>
                  <a:pt x="15192" y="144953"/>
                </a:lnTo>
                <a:lnTo>
                  <a:pt x="21279" y="193177"/>
                </a:lnTo>
                <a:lnTo>
                  <a:pt x="27877" y="241346"/>
                </a:lnTo>
                <a:lnTo>
                  <a:pt x="34986" y="289456"/>
                </a:lnTo>
                <a:lnTo>
                  <a:pt x="42607" y="337503"/>
                </a:lnTo>
                <a:lnTo>
                  <a:pt x="50740" y="385482"/>
                </a:lnTo>
                <a:lnTo>
                  <a:pt x="59384" y="433389"/>
                </a:lnTo>
                <a:lnTo>
                  <a:pt x="68539" y="481220"/>
                </a:lnTo>
                <a:lnTo>
                  <a:pt x="78206" y="528970"/>
                </a:lnTo>
                <a:lnTo>
                  <a:pt x="88384" y="576635"/>
                </a:lnTo>
                <a:lnTo>
                  <a:pt x="99073" y="624210"/>
                </a:lnTo>
                <a:lnTo>
                  <a:pt x="110274" y="671692"/>
                </a:lnTo>
                <a:lnTo>
                  <a:pt x="121987" y="719075"/>
                </a:lnTo>
                <a:lnTo>
                  <a:pt x="134210" y="766355"/>
                </a:lnTo>
                <a:lnTo>
                  <a:pt x="146945" y="813528"/>
                </a:lnTo>
                <a:lnTo>
                  <a:pt x="160192" y="860589"/>
                </a:lnTo>
                <a:lnTo>
                  <a:pt x="173950" y="907535"/>
                </a:lnTo>
                <a:lnTo>
                  <a:pt x="188220" y="954360"/>
                </a:lnTo>
                <a:lnTo>
                  <a:pt x="203000" y="1001061"/>
                </a:lnTo>
                <a:lnTo>
                  <a:pt x="218293" y="1047632"/>
                </a:lnTo>
                <a:lnTo>
                  <a:pt x="234096" y="1094070"/>
                </a:lnTo>
                <a:lnTo>
                  <a:pt x="250412" y="1140371"/>
                </a:lnTo>
                <a:lnTo>
                  <a:pt x="267238" y="1186529"/>
                </a:lnTo>
                <a:lnTo>
                  <a:pt x="284576" y="1232540"/>
                </a:lnTo>
                <a:lnTo>
                  <a:pt x="302426" y="1278400"/>
                </a:lnTo>
                <a:lnTo>
                  <a:pt x="320787" y="1324105"/>
                </a:lnTo>
                <a:lnTo>
                  <a:pt x="339659" y="1369650"/>
                </a:lnTo>
                <a:lnTo>
                  <a:pt x="359043" y="1415031"/>
                </a:lnTo>
                <a:lnTo>
                  <a:pt x="378938" y="1460243"/>
                </a:lnTo>
                <a:lnTo>
                  <a:pt x="399345" y="1505283"/>
                </a:lnTo>
                <a:lnTo>
                  <a:pt x="420263" y="1550145"/>
                </a:lnTo>
                <a:lnTo>
                  <a:pt x="441692" y="1594825"/>
                </a:lnTo>
                <a:lnTo>
                  <a:pt x="463633" y="1639319"/>
                </a:lnTo>
                <a:lnTo>
                  <a:pt x="486086" y="1683623"/>
                </a:lnTo>
                <a:lnTo>
                  <a:pt x="509050" y="1727732"/>
                </a:lnTo>
                <a:lnTo>
                  <a:pt x="532525" y="1771641"/>
                </a:lnTo>
                <a:lnTo>
                  <a:pt x="556512" y="1815347"/>
                </a:lnTo>
                <a:lnTo>
                  <a:pt x="581010" y="1858845"/>
                </a:lnTo>
                <a:lnTo>
                  <a:pt x="606020" y="1902130"/>
                </a:lnTo>
                <a:lnTo>
                  <a:pt x="631541" y="1945199"/>
                </a:lnTo>
                <a:lnTo>
                  <a:pt x="657574" y="1988046"/>
                </a:lnTo>
                <a:lnTo>
                  <a:pt x="684118" y="2030668"/>
                </a:lnTo>
                <a:lnTo>
                  <a:pt x="711174" y="2073059"/>
                </a:lnTo>
                <a:lnTo>
                  <a:pt x="738741" y="2115216"/>
                </a:lnTo>
                <a:lnTo>
                  <a:pt x="766820" y="2157135"/>
                </a:lnTo>
                <a:lnTo>
                  <a:pt x="795410" y="2198810"/>
                </a:lnTo>
                <a:lnTo>
                  <a:pt x="824511" y="2240238"/>
                </a:lnTo>
                <a:lnTo>
                  <a:pt x="854124" y="2281414"/>
                </a:lnTo>
                <a:lnTo>
                  <a:pt x="884249" y="2322333"/>
                </a:lnTo>
                <a:lnTo>
                  <a:pt x="914885" y="2362992"/>
                </a:lnTo>
                <a:lnTo>
                  <a:pt x="946032" y="2403385"/>
                </a:lnTo>
                <a:lnTo>
                  <a:pt x="977691" y="2443509"/>
                </a:lnTo>
                <a:lnTo>
                  <a:pt x="1009861" y="2483360"/>
                </a:lnTo>
                <a:lnTo>
                  <a:pt x="1042543" y="2522931"/>
                </a:lnTo>
                <a:lnTo>
                  <a:pt x="1075737" y="2562221"/>
                </a:lnTo>
                <a:lnTo>
                  <a:pt x="1109442" y="2601223"/>
                </a:lnTo>
                <a:lnTo>
                  <a:pt x="1143658" y="2639934"/>
                </a:lnTo>
                <a:lnTo>
                  <a:pt x="1178386" y="2678349"/>
                </a:lnTo>
                <a:lnTo>
                  <a:pt x="1213625" y="2716464"/>
                </a:lnTo>
                <a:lnTo>
                  <a:pt x="1249376" y="2754274"/>
                </a:lnTo>
                <a:lnTo>
                  <a:pt x="1285639" y="2791775"/>
                </a:lnTo>
                <a:lnTo>
                  <a:pt x="1322412" y="2828963"/>
                </a:lnTo>
                <a:lnTo>
                  <a:pt x="1352604" y="2858877"/>
                </a:lnTo>
                <a:lnTo>
                  <a:pt x="1362710" y="2868777"/>
                </a:lnTo>
                <a:lnTo>
                  <a:pt x="1003554" y="3227895"/>
                </a:lnTo>
              </a:path>
            </a:pathLst>
          </a:custGeom>
          <a:ln w="12700">
            <a:solidFill>
              <a:srgbClr val="939598"/>
            </a:solidFill>
          </a:ln>
        </p:spPr>
        <p:txBody>
          <a:bodyPr wrap="square" lIns="0" tIns="0" rIns="0" bIns="0" rtlCol="0"/>
          <a:lstStyle/>
          <a:p>
            <a:endParaRPr sz="947" dirty="0"/>
          </a:p>
        </p:txBody>
      </p:sp>
      <p:sp>
        <p:nvSpPr>
          <p:cNvPr id="35" name="object 35"/>
          <p:cNvSpPr/>
          <p:nvPr/>
        </p:nvSpPr>
        <p:spPr>
          <a:xfrm>
            <a:off x="3983439" y="3173831"/>
            <a:ext cx="1403327" cy="1403327"/>
          </a:xfrm>
          <a:custGeom>
            <a:avLst/>
            <a:gdLst/>
            <a:ahLst/>
            <a:cxnLst/>
            <a:rect l="l" t="t" r="r" b="b"/>
            <a:pathLst>
              <a:path w="2668270" h="2668270">
                <a:moveTo>
                  <a:pt x="1334084" y="0"/>
                </a:moveTo>
                <a:lnTo>
                  <a:pt x="1286235" y="842"/>
                </a:lnTo>
                <a:lnTo>
                  <a:pt x="1238811" y="3349"/>
                </a:lnTo>
                <a:lnTo>
                  <a:pt x="1191838" y="7494"/>
                </a:lnTo>
                <a:lnTo>
                  <a:pt x="1145346" y="13247"/>
                </a:lnTo>
                <a:lnTo>
                  <a:pt x="1099361" y="20582"/>
                </a:lnTo>
                <a:lnTo>
                  <a:pt x="1053914" y="29469"/>
                </a:lnTo>
                <a:lnTo>
                  <a:pt x="1009031" y="39880"/>
                </a:lnTo>
                <a:lnTo>
                  <a:pt x="964741" y="51787"/>
                </a:lnTo>
                <a:lnTo>
                  <a:pt x="921073" y="65162"/>
                </a:lnTo>
                <a:lnTo>
                  <a:pt x="878054" y="79977"/>
                </a:lnTo>
                <a:lnTo>
                  <a:pt x="835713" y="96203"/>
                </a:lnTo>
                <a:lnTo>
                  <a:pt x="794077" y="113813"/>
                </a:lnTo>
                <a:lnTo>
                  <a:pt x="753176" y="132777"/>
                </a:lnTo>
                <a:lnTo>
                  <a:pt x="713037" y="153068"/>
                </a:lnTo>
                <a:lnTo>
                  <a:pt x="673689" y="174658"/>
                </a:lnTo>
                <a:lnTo>
                  <a:pt x="635159" y="197518"/>
                </a:lnTo>
                <a:lnTo>
                  <a:pt x="597477" y="221620"/>
                </a:lnTo>
                <a:lnTo>
                  <a:pt x="560670" y="246936"/>
                </a:lnTo>
                <a:lnTo>
                  <a:pt x="524766" y="273438"/>
                </a:lnTo>
                <a:lnTo>
                  <a:pt x="489794" y="301097"/>
                </a:lnTo>
                <a:lnTo>
                  <a:pt x="455782" y="329886"/>
                </a:lnTo>
                <a:lnTo>
                  <a:pt x="422758" y="359775"/>
                </a:lnTo>
                <a:lnTo>
                  <a:pt x="390750" y="390737"/>
                </a:lnTo>
                <a:lnTo>
                  <a:pt x="359787" y="422744"/>
                </a:lnTo>
                <a:lnTo>
                  <a:pt x="329897" y="455767"/>
                </a:lnTo>
                <a:lnTo>
                  <a:pt x="301107" y="489779"/>
                </a:lnTo>
                <a:lnTo>
                  <a:pt x="273447" y="524750"/>
                </a:lnTo>
                <a:lnTo>
                  <a:pt x="246945" y="560653"/>
                </a:lnTo>
                <a:lnTo>
                  <a:pt x="221628" y="597459"/>
                </a:lnTo>
                <a:lnTo>
                  <a:pt x="197525" y="635141"/>
                </a:lnTo>
                <a:lnTo>
                  <a:pt x="174664" y="673670"/>
                </a:lnTo>
                <a:lnTo>
                  <a:pt x="153074" y="713017"/>
                </a:lnTo>
                <a:lnTo>
                  <a:pt x="132782" y="753156"/>
                </a:lnTo>
                <a:lnTo>
                  <a:pt x="113817" y="794056"/>
                </a:lnTo>
                <a:lnTo>
                  <a:pt x="96207" y="835691"/>
                </a:lnTo>
                <a:lnTo>
                  <a:pt x="79980" y="878032"/>
                </a:lnTo>
                <a:lnTo>
                  <a:pt x="65165" y="921050"/>
                </a:lnTo>
                <a:lnTo>
                  <a:pt x="51789" y="964718"/>
                </a:lnTo>
                <a:lnTo>
                  <a:pt x="39881" y="1009007"/>
                </a:lnTo>
                <a:lnTo>
                  <a:pt x="29470" y="1053890"/>
                </a:lnTo>
                <a:lnTo>
                  <a:pt x="20583" y="1099337"/>
                </a:lnTo>
                <a:lnTo>
                  <a:pt x="13248" y="1145321"/>
                </a:lnTo>
                <a:lnTo>
                  <a:pt x="7494" y="1191813"/>
                </a:lnTo>
                <a:lnTo>
                  <a:pt x="3349" y="1238786"/>
                </a:lnTo>
                <a:lnTo>
                  <a:pt x="842" y="1286210"/>
                </a:lnTo>
                <a:lnTo>
                  <a:pt x="0" y="1334058"/>
                </a:lnTo>
                <a:lnTo>
                  <a:pt x="842" y="1381907"/>
                </a:lnTo>
                <a:lnTo>
                  <a:pt x="3349" y="1429333"/>
                </a:lnTo>
                <a:lnTo>
                  <a:pt x="7494" y="1476306"/>
                </a:lnTo>
                <a:lnTo>
                  <a:pt x="13248" y="1522799"/>
                </a:lnTo>
                <a:lnTo>
                  <a:pt x="20583" y="1568784"/>
                </a:lnTo>
                <a:lnTo>
                  <a:pt x="29470" y="1614232"/>
                </a:lnTo>
                <a:lnTo>
                  <a:pt x="39881" y="1659115"/>
                </a:lnTo>
                <a:lnTo>
                  <a:pt x="51789" y="1703405"/>
                </a:lnTo>
                <a:lnTo>
                  <a:pt x="65165" y="1747074"/>
                </a:lnTo>
                <a:lnTo>
                  <a:pt x="79980" y="1790093"/>
                </a:lnTo>
                <a:lnTo>
                  <a:pt x="96207" y="1832435"/>
                </a:lnTo>
                <a:lnTo>
                  <a:pt x="113817" y="1874070"/>
                </a:lnTo>
                <a:lnTo>
                  <a:pt x="132782" y="1914972"/>
                </a:lnTo>
                <a:lnTo>
                  <a:pt x="153074" y="1955111"/>
                </a:lnTo>
                <a:lnTo>
                  <a:pt x="174664" y="1994459"/>
                </a:lnTo>
                <a:lnTo>
                  <a:pt x="197525" y="2032988"/>
                </a:lnTo>
                <a:lnTo>
                  <a:pt x="221628" y="2070671"/>
                </a:lnTo>
                <a:lnTo>
                  <a:pt x="246945" y="2107478"/>
                </a:lnTo>
                <a:lnTo>
                  <a:pt x="273447" y="2143382"/>
                </a:lnTo>
                <a:lnTo>
                  <a:pt x="301107" y="2178354"/>
                </a:lnTo>
                <a:lnTo>
                  <a:pt x="329897" y="2212366"/>
                </a:lnTo>
                <a:lnTo>
                  <a:pt x="359787" y="2245389"/>
                </a:lnTo>
                <a:lnTo>
                  <a:pt x="390750" y="2277397"/>
                </a:lnTo>
                <a:lnTo>
                  <a:pt x="422758" y="2308360"/>
                </a:lnTo>
                <a:lnTo>
                  <a:pt x="455782" y="2338250"/>
                </a:lnTo>
                <a:lnTo>
                  <a:pt x="489794" y="2367039"/>
                </a:lnTo>
                <a:lnTo>
                  <a:pt x="524766" y="2394698"/>
                </a:lnTo>
                <a:lnTo>
                  <a:pt x="560670" y="2421201"/>
                </a:lnTo>
                <a:lnTo>
                  <a:pt x="597477" y="2446517"/>
                </a:lnTo>
                <a:lnTo>
                  <a:pt x="635159" y="2470620"/>
                </a:lnTo>
                <a:lnTo>
                  <a:pt x="673689" y="2493480"/>
                </a:lnTo>
                <a:lnTo>
                  <a:pt x="713037" y="2515071"/>
                </a:lnTo>
                <a:lnTo>
                  <a:pt x="753176" y="2535362"/>
                </a:lnTo>
                <a:lnTo>
                  <a:pt x="794077" y="2554327"/>
                </a:lnTo>
                <a:lnTo>
                  <a:pt x="835713" y="2571937"/>
                </a:lnTo>
                <a:lnTo>
                  <a:pt x="878054" y="2588163"/>
                </a:lnTo>
                <a:lnTo>
                  <a:pt x="921073" y="2602978"/>
                </a:lnTo>
                <a:lnTo>
                  <a:pt x="964741" y="2616354"/>
                </a:lnTo>
                <a:lnTo>
                  <a:pt x="1009031" y="2628261"/>
                </a:lnTo>
                <a:lnTo>
                  <a:pt x="1053914" y="2638673"/>
                </a:lnTo>
                <a:lnTo>
                  <a:pt x="1099361" y="2647560"/>
                </a:lnTo>
                <a:lnTo>
                  <a:pt x="1145346" y="2654894"/>
                </a:lnTo>
                <a:lnTo>
                  <a:pt x="1191838" y="2660648"/>
                </a:lnTo>
                <a:lnTo>
                  <a:pt x="1238811" y="2664793"/>
                </a:lnTo>
                <a:lnTo>
                  <a:pt x="1286235" y="2667300"/>
                </a:lnTo>
                <a:lnTo>
                  <a:pt x="1334084" y="2668142"/>
                </a:lnTo>
                <a:lnTo>
                  <a:pt x="1381933" y="2667300"/>
                </a:lnTo>
                <a:lnTo>
                  <a:pt x="1429358" y="2664793"/>
                </a:lnTo>
                <a:lnTo>
                  <a:pt x="1476332" y="2660648"/>
                </a:lnTo>
                <a:lnTo>
                  <a:pt x="1522825" y="2654894"/>
                </a:lnTo>
                <a:lnTo>
                  <a:pt x="1568810" y="2647560"/>
                </a:lnTo>
                <a:lnTo>
                  <a:pt x="1614258" y="2638673"/>
                </a:lnTo>
                <a:lnTo>
                  <a:pt x="1659141" y="2628261"/>
                </a:lnTo>
                <a:lnTo>
                  <a:pt x="1703432" y="2616354"/>
                </a:lnTo>
                <a:lnTo>
                  <a:pt x="1747101" y="2602978"/>
                </a:lnTo>
                <a:lnTo>
                  <a:pt x="1790120" y="2588163"/>
                </a:lnTo>
                <a:lnTo>
                  <a:pt x="1832462" y="2571937"/>
                </a:lnTo>
                <a:lnTo>
                  <a:pt x="1874098" y="2554327"/>
                </a:lnTo>
                <a:lnTo>
                  <a:pt x="1914999" y="2535362"/>
                </a:lnTo>
                <a:lnTo>
                  <a:pt x="1955139" y="2515071"/>
                </a:lnTo>
                <a:lnTo>
                  <a:pt x="1994487" y="2493480"/>
                </a:lnTo>
                <a:lnTo>
                  <a:pt x="2033017" y="2470620"/>
                </a:lnTo>
                <a:lnTo>
                  <a:pt x="2070700" y="2446517"/>
                </a:lnTo>
                <a:lnTo>
                  <a:pt x="2107508" y="2421201"/>
                </a:lnTo>
                <a:lnTo>
                  <a:pt x="2143412" y="2394698"/>
                </a:lnTo>
                <a:lnTo>
                  <a:pt x="2178384" y="2367039"/>
                </a:lnTo>
                <a:lnTo>
                  <a:pt x="2212396" y="2338250"/>
                </a:lnTo>
                <a:lnTo>
                  <a:pt x="2245421" y="2308360"/>
                </a:lnTo>
                <a:lnTo>
                  <a:pt x="2277429" y="2277397"/>
                </a:lnTo>
                <a:lnTo>
                  <a:pt x="2308392" y="2245389"/>
                </a:lnTo>
                <a:lnTo>
                  <a:pt x="2338282" y="2212366"/>
                </a:lnTo>
                <a:lnTo>
                  <a:pt x="2367072" y="2178354"/>
                </a:lnTo>
                <a:lnTo>
                  <a:pt x="2394732" y="2143382"/>
                </a:lnTo>
                <a:lnTo>
                  <a:pt x="2421235" y="2107478"/>
                </a:lnTo>
                <a:lnTo>
                  <a:pt x="2446551" y="2070671"/>
                </a:lnTo>
                <a:lnTo>
                  <a:pt x="2470655" y="2032988"/>
                </a:lnTo>
                <a:lnTo>
                  <a:pt x="2493515" y="1994459"/>
                </a:lnTo>
                <a:lnTo>
                  <a:pt x="2515106" y="1955111"/>
                </a:lnTo>
                <a:lnTo>
                  <a:pt x="2535398" y="1914972"/>
                </a:lnTo>
                <a:lnTo>
                  <a:pt x="2554363" y="1874070"/>
                </a:lnTo>
                <a:lnTo>
                  <a:pt x="2571973" y="1832435"/>
                </a:lnTo>
                <a:lnTo>
                  <a:pt x="2588200" y="1790093"/>
                </a:lnTo>
                <a:lnTo>
                  <a:pt x="2603015" y="1747074"/>
                </a:lnTo>
                <a:lnTo>
                  <a:pt x="2616391" y="1703405"/>
                </a:lnTo>
                <a:lnTo>
                  <a:pt x="2628299" y="1659115"/>
                </a:lnTo>
                <a:lnTo>
                  <a:pt x="2638710" y="1614232"/>
                </a:lnTo>
                <a:lnTo>
                  <a:pt x="2647597" y="1568784"/>
                </a:lnTo>
                <a:lnTo>
                  <a:pt x="2654932" y="1522799"/>
                </a:lnTo>
                <a:lnTo>
                  <a:pt x="2660686" y="1476306"/>
                </a:lnTo>
                <a:lnTo>
                  <a:pt x="2664831" y="1429333"/>
                </a:lnTo>
                <a:lnTo>
                  <a:pt x="2667338" y="1381907"/>
                </a:lnTo>
                <a:lnTo>
                  <a:pt x="2668181" y="1334058"/>
                </a:lnTo>
                <a:lnTo>
                  <a:pt x="2667338" y="1286210"/>
                </a:lnTo>
                <a:lnTo>
                  <a:pt x="2664831" y="1238786"/>
                </a:lnTo>
                <a:lnTo>
                  <a:pt x="2660686" y="1191813"/>
                </a:lnTo>
                <a:lnTo>
                  <a:pt x="2654932" y="1145321"/>
                </a:lnTo>
                <a:lnTo>
                  <a:pt x="2647597" y="1099337"/>
                </a:lnTo>
                <a:lnTo>
                  <a:pt x="2638710" y="1053890"/>
                </a:lnTo>
                <a:lnTo>
                  <a:pt x="2628299" y="1009007"/>
                </a:lnTo>
                <a:lnTo>
                  <a:pt x="2616391" y="964718"/>
                </a:lnTo>
                <a:lnTo>
                  <a:pt x="2603015" y="921050"/>
                </a:lnTo>
                <a:lnTo>
                  <a:pt x="2588200" y="878032"/>
                </a:lnTo>
                <a:lnTo>
                  <a:pt x="2571973" y="835691"/>
                </a:lnTo>
                <a:lnTo>
                  <a:pt x="2554363" y="794056"/>
                </a:lnTo>
                <a:lnTo>
                  <a:pt x="2535398" y="753156"/>
                </a:lnTo>
                <a:lnTo>
                  <a:pt x="2515106" y="713017"/>
                </a:lnTo>
                <a:lnTo>
                  <a:pt x="2493515" y="673670"/>
                </a:lnTo>
                <a:lnTo>
                  <a:pt x="2470655" y="635141"/>
                </a:lnTo>
                <a:lnTo>
                  <a:pt x="2446551" y="597459"/>
                </a:lnTo>
                <a:lnTo>
                  <a:pt x="2421235" y="560653"/>
                </a:lnTo>
                <a:lnTo>
                  <a:pt x="2394732" y="524750"/>
                </a:lnTo>
                <a:lnTo>
                  <a:pt x="2367072" y="489779"/>
                </a:lnTo>
                <a:lnTo>
                  <a:pt x="2338282" y="455767"/>
                </a:lnTo>
                <a:lnTo>
                  <a:pt x="2308392" y="422744"/>
                </a:lnTo>
                <a:lnTo>
                  <a:pt x="2277429" y="390737"/>
                </a:lnTo>
                <a:lnTo>
                  <a:pt x="2245421" y="359775"/>
                </a:lnTo>
                <a:lnTo>
                  <a:pt x="2212396" y="329886"/>
                </a:lnTo>
                <a:lnTo>
                  <a:pt x="2178384" y="301097"/>
                </a:lnTo>
                <a:lnTo>
                  <a:pt x="2143412" y="273438"/>
                </a:lnTo>
                <a:lnTo>
                  <a:pt x="2107508" y="246936"/>
                </a:lnTo>
                <a:lnTo>
                  <a:pt x="2070700" y="221620"/>
                </a:lnTo>
                <a:lnTo>
                  <a:pt x="2033017" y="197518"/>
                </a:lnTo>
                <a:lnTo>
                  <a:pt x="1994487" y="174658"/>
                </a:lnTo>
                <a:lnTo>
                  <a:pt x="1955139" y="153068"/>
                </a:lnTo>
                <a:lnTo>
                  <a:pt x="1914999" y="132777"/>
                </a:lnTo>
                <a:lnTo>
                  <a:pt x="1874098" y="113813"/>
                </a:lnTo>
                <a:lnTo>
                  <a:pt x="1832462" y="96203"/>
                </a:lnTo>
                <a:lnTo>
                  <a:pt x="1790120" y="79977"/>
                </a:lnTo>
                <a:lnTo>
                  <a:pt x="1747101" y="65162"/>
                </a:lnTo>
                <a:lnTo>
                  <a:pt x="1703432" y="51787"/>
                </a:lnTo>
                <a:lnTo>
                  <a:pt x="1659141" y="39880"/>
                </a:lnTo>
                <a:lnTo>
                  <a:pt x="1614258" y="29469"/>
                </a:lnTo>
                <a:lnTo>
                  <a:pt x="1568810" y="20582"/>
                </a:lnTo>
                <a:lnTo>
                  <a:pt x="1522825" y="13247"/>
                </a:lnTo>
                <a:lnTo>
                  <a:pt x="1476332" y="7494"/>
                </a:lnTo>
                <a:lnTo>
                  <a:pt x="1429358" y="3349"/>
                </a:lnTo>
                <a:lnTo>
                  <a:pt x="1381933" y="842"/>
                </a:lnTo>
                <a:lnTo>
                  <a:pt x="1334084" y="0"/>
                </a:lnTo>
                <a:close/>
              </a:path>
            </a:pathLst>
          </a:custGeom>
          <a:solidFill>
            <a:srgbClr val="FFFFFF"/>
          </a:solidFill>
        </p:spPr>
        <p:txBody>
          <a:bodyPr wrap="square" lIns="0" tIns="0" rIns="0" bIns="0" rtlCol="0"/>
          <a:lstStyle/>
          <a:p>
            <a:endParaRPr sz="947" dirty="0"/>
          </a:p>
        </p:txBody>
      </p:sp>
      <p:sp>
        <p:nvSpPr>
          <p:cNvPr id="36" name="object 36"/>
          <p:cNvSpPr txBox="1"/>
          <p:nvPr/>
        </p:nvSpPr>
        <p:spPr>
          <a:xfrm>
            <a:off x="4420586" y="3700470"/>
            <a:ext cx="559474" cy="276999"/>
          </a:xfrm>
          <a:prstGeom prst="rect">
            <a:avLst/>
          </a:prstGeom>
        </p:spPr>
        <p:txBody>
          <a:bodyPr vert="horz" wrap="square" lIns="0" tIns="0" rIns="0" bIns="0" rtlCol="0">
            <a:spAutoFit/>
          </a:bodyPr>
          <a:lstStyle/>
          <a:p>
            <a:pPr marL="6679"/>
            <a:r>
              <a:rPr spc="-34" dirty="0">
                <a:latin typeface="+mj-lt"/>
                <a:cs typeface="Arial"/>
              </a:rPr>
              <a:t>Usage</a:t>
            </a:r>
            <a:endParaRPr sz="1400" dirty="0">
              <a:latin typeface="+mj-lt"/>
              <a:cs typeface="Arial"/>
            </a:endParaRPr>
          </a:p>
        </p:txBody>
      </p:sp>
      <p:sp>
        <p:nvSpPr>
          <p:cNvPr id="2" name="TextBox 1"/>
          <p:cNvSpPr txBox="1"/>
          <p:nvPr/>
        </p:nvSpPr>
        <p:spPr>
          <a:xfrm>
            <a:off x="0" y="397957"/>
            <a:ext cx="9144000" cy="461665"/>
          </a:xfrm>
          <a:prstGeom prst="rect">
            <a:avLst/>
          </a:prstGeom>
          <a:noFill/>
        </p:spPr>
        <p:txBody>
          <a:bodyPr wrap="square" rtlCol="0">
            <a:spAutoFit/>
          </a:bodyPr>
          <a:lstStyle/>
          <a:p>
            <a:pPr algn="ctr"/>
            <a:r>
              <a:rPr lang="en-US" sz="2400" dirty="0">
                <a:latin typeface="+mj-lt"/>
              </a:rPr>
              <a:t>How We Use Our Desks</a:t>
            </a:r>
          </a:p>
        </p:txBody>
      </p:sp>
      <p:pic>
        <p:nvPicPr>
          <p:cNvPr id="41" name="Picture 4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2158" y="0"/>
            <a:ext cx="1653540" cy="924329"/>
          </a:xfrm>
          <a:prstGeom prst="rect">
            <a:avLst/>
          </a:prstGeom>
        </p:spPr>
      </p:pic>
    </p:spTree>
    <p:extLst>
      <p:ext uri="{BB962C8B-B14F-4D97-AF65-F5344CB8AC3E}">
        <p14:creationId xmlns:p14="http://schemas.microsoft.com/office/powerpoint/2010/main" val="29145655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914900" y="1787646"/>
            <a:ext cx="3986871" cy="4893647"/>
          </a:xfrm>
          <a:prstGeom prst="rect">
            <a:avLst/>
          </a:prstGeom>
        </p:spPr>
        <p:txBody>
          <a:bodyPr wrap="square">
            <a:spAutoFit/>
          </a:bodyPr>
          <a:lstStyle/>
          <a:p>
            <a:r>
              <a:rPr lang="en-US" sz="1200" dirty="0">
                <a:solidFill>
                  <a:prstClr val="black"/>
                </a:solidFill>
                <a:latin typeface="Calibri Light" panose="020F0302020204030204"/>
              </a:rPr>
              <a:t>Features</a:t>
            </a:r>
          </a:p>
          <a:p>
            <a:pPr marL="171450" indent="-171450">
              <a:buFont typeface="Arial" panose="020B0604020202020204" pitchFamily="34" charset="0"/>
              <a:buChar char="•"/>
            </a:pPr>
            <a:r>
              <a:rPr lang="en-US" sz="1200" dirty="0" smtClean="0">
                <a:solidFill>
                  <a:prstClr val="black"/>
                </a:solidFill>
              </a:rPr>
              <a:t>Tapered desk top is perfect for corners and small spaces.</a:t>
            </a:r>
            <a:endParaRPr lang="en-US" sz="1200" dirty="0">
              <a:solidFill>
                <a:prstClr val="black"/>
              </a:solidFill>
            </a:endParaRPr>
          </a:p>
          <a:p>
            <a:pPr marL="171450" indent="-171450">
              <a:buFont typeface="Arial" panose="020B0604020202020204" pitchFamily="34" charset="0"/>
              <a:buChar char="•"/>
            </a:pPr>
            <a:r>
              <a:rPr lang="en-US" sz="1200" dirty="0">
                <a:solidFill>
                  <a:prstClr val="black"/>
                </a:solidFill>
              </a:rPr>
              <a:t>Pneumatic and spring system lifts up to 33 lbs. smoothly</a:t>
            </a:r>
          </a:p>
          <a:p>
            <a:pPr marL="171450" indent="-171450">
              <a:buFont typeface="Arial" panose="020B0604020202020204" pitchFamily="34" charset="0"/>
              <a:buChar char="•"/>
            </a:pPr>
            <a:r>
              <a:rPr lang="en-US" sz="1200" dirty="0">
                <a:solidFill>
                  <a:prstClr val="black"/>
                </a:solidFill>
              </a:rPr>
              <a:t>Provides nearly 12.9 inches of vertical height adjustment!</a:t>
            </a:r>
          </a:p>
          <a:p>
            <a:pPr marL="171450" indent="-171450">
              <a:buFont typeface="Arial" panose="020B0604020202020204" pitchFamily="34" charset="0"/>
              <a:buChar char="•"/>
            </a:pPr>
            <a:r>
              <a:rPr lang="en-US" sz="1200" dirty="0">
                <a:solidFill>
                  <a:prstClr val="black"/>
                </a:solidFill>
              </a:rPr>
              <a:t>Generous desk top surface measures 35.43" x 23.23"; fits almost any size laptop and multiple monitor setups</a:t>
            </a:r>
          </a:p>
          <a:p>
            <a:pPr marL="171450" indent="-171450">
              <a:buFont typeface="Arial" panose="020B0604020202020204" pitchFamily="34" charset="0"/>
              <a:buChar char="•"/>
            </a:pPr>
            <a:r>
              <a:rPr lang="en-US" sz="1200" dirty="0">
                <a:solidFill>
                  <a:prstClr val="black"/>
                </a:solidFill>
              </a:rPr>
              <a:t>Fits perfectly into any corner space</a:t>
            </a:r>
          </a:p>
          <a:p>
            <a:pPr marL="171450" indent="-171450">
              <a:buFont typeface="Arial" panose="020B0604020202020204" pitchFamily="34" charset="0"/>
              <a:buChar char="•"/>
            </a:pPr>
            <a:r>
              <a:rPr lang="en-US" sz="1200" dirty="0">
                <a:solidFill>
                  <a:prstClr val="black"/>
                </a:solidFill>
              </a:rPr>
              <a:t>Self contained design saves space by adjusting height vertically</a:t>
            </a:r>
          </a:p>
          <a:p>
            <a:pPr marL="171450" indent="-171450">
              <a:buFont typeface="Arial" panose="020B0604020202020204" pitchFamily="34" charset="0"/>
              <a:buChar char="•"/>
            </a:pPr>
            <a:r>
              <a:rPr lang="en-US" sz="1200" dirty="0">
                <a:solidFill>
                  <a:prstClr val="black"/>
                </a:solidFill>
              </a:rPr>
              <a:t>Ergonomically beveled edges provide a comfortable resting place for the heel of your hand</a:t>
            </a:r>
          </a:p>
          <a:p>
            <a:pPr marL="171450" indent="-171450">
              <a:buFont typeface="Arial" panose="020B0604020202020204" pitchFamily="34" charset="0"/>
              <a:buChar char="•"/>
            </a:pPr>
            <a:r>
              <a:rPr lang="en-US" sz="1200" dirty="0">
                <a:solidFill>
                  <a:prstClr val="black"/>
                </a:solidFill>
              </a:rPr>
              <a:t>Removable keyboard tray adjusts with desk top</a:t>
            </a:r>
          </a:p>
          <a:p>
            <a:pPr marL="171450" indent="-171450">
              <a:buFont typeface="Arial" panose="020B0604020202020204" pitchFamily="34" charset="0"/>
              <a:buChar char="•"/>
            </a:pPr>
            <a:r>
              <a:rPr lang="en-US" sz="1200" dirty="0">
                <a:solidFill>
                  <a:prstClr val="black"/>
                </a:solidFill>
              </a:rPr>
              <a:t>No assembly, no buttons, no plugs; simply unpack and work</a:t>
            </a:r>
          </a:p>
          <a:p>
            <a:pPr marL="171450" indent="-171450">
              <a:buFont typeface="Arial" panose="020B0604020202020204" pitchFamily="34" charset="0"/>
              <a:buChar char="•"/>
            </a:pPr>
            <a:endParaRPr lang="en-US" sz="1200" dirty="0">
              <a:solidFill>
                <a:prstClr val="black"/>
              </a:solidFill>
            </a:endParaRPr>
          </a:p>
          <a:p>
            <a:r>
              <a:rPr lang="en-US" sz="1200" dirty="0">
                <a:solidFill>
                  <a:prstClr val="black"/>
                </a:solidFill>
                <a:latin typeface="Calibri Light" panose="020F0302020204030204"/>
              </a:rPr>
              <a:t>Specifications</a:t>
            </a:r>
          </a:p>
          <a:p>
            <a:pPr marL="171450" indent="-171450">
              <a:buFont typeface="Arial" panose="020B0604020202020204" pitchFamily="34" charset="0"/>
              <a:buChar char="•"/>
            </a:pPr>
            <a:r>
              <a:rPr lang="en-US" sz="1200" dirty="0">
                <a:solidFill>
                  <a:prstClr val="black"/>
                </a:solidFill>
              </a:rPr>
              <a:t>Top Material: </a:t>
            </a:r>
            <a:r>
              <a:rPr lang="en-US" sz="1200" b="1" dirty="0" smtClean="0"/>
              <a:t>MDF with </a:t>
            </a:r>
            <a:r>
              <a:rPr lang="en-US" sz="1200" b="1" dirty="0"/>
              <a:t>laminate finish</a:t>
            </a:r>
            <a:endParaRPr lang="en-US" sz="1200" b="1" dirty="0">
              <a:solidFill>
                <a:prstClr val="black"/>
              </a:solidFill>
            </a:endParaRPr>
          </a:p>
          <a:p>
            <a:pPr marL="171450" indent="-171450">
              <a:buFont typeface="Arial" panose="020B0604020202020204" pitchFamily="34" charset="0"/>
              <a:buChar char="•"/>
            </a:pPr>
            <a:r>
              <a:rPr lang="en-US" sz="1200" dirty="0">
                <a:solidFill>
                  <a:prstClr val="black"/>
                </a:solidFill>
              </a:rPr>
              <a:t>Top Area: </a:t>
            </a:r>
            <a:r>
              <a:rPr lang="en-US" sz="1200" b="1" dirty="0">
                <a:solidFill>
                  <a:prstClr val="black"/>
                </a:solidFill>
              </a:rPr>
              <a:t> 35.43" x 23.23" x 0.59" thick</a:t>
            </a:r>
          </a:p>
          <a:p>
            <a:pPr marL="171450" indent="-171450">
              <a:buFont typeface="Arial" panose="020B0604020202020204" pitchFamily="34" charset="0"/>
              <a:buChar char="•"/>
            </a:pPr>
            <a:r>
              <a:rPr lang="en-US" sz="1200" dirty="0">
                <a:solidFill>
                  <a:prstClr val="black"/>
                </a:solidFill>
              </a:rPr>
              <a:t>Top Color: </a:t>
            </a:r>
            <a:r>
              <a:rPr lang="en-US" sz="1200" b="1" dirty="0">
                <a:solidFill>
                  <a:prstClr val="black"/>
                </a:solidFill>
              </a:rPr>
              <a:t>Black</a:t>
            </a:r>
          </a:p>
          <a:p>
            <a:pPr marL="171450" indent="-171450">
              <a:buFont typeface="Arial" panose="020B0604020202020204" pitchFamily="34" charset="0"/>
              <a:buChar char="•"/>
            </a:pPr>
            <a:r>
              <a:rPr lang="en-US" sz="1200" dirty="0">
                <a:solidFill>
                  <a:prstClr val="black"/>
                </a:solidFill>
              </a:rPr>
              <a:t>Frame Color:</a:t>
            </a:r>
            <a:r>
              <a:rPr lang="en-US" sz="1200" b="1" dirty="0">
                <a:solidFill>
                  <a:prstClr val="black"/>
                </a:solidFill>
              </a:rPr>
              <a:t>  Silver</a:t>
            </a:r>
          </a:p>
          <a:p>
            <a:pPr marL="171450" indent="-171450">
              <a:buFont typeface="Arial" panose="020B0604020202020204" pitchFamily="34" charset="0"/>
              <a:buChar char="•"/>
            </a:pPr>
            <a:r>
              <a:rPr lang="en-US" sz="1200" dirty="0">
                <a:solidFill>
                  <a:prstClr val="black"/>
                </a:solidFill>
              </a:rPr>
              <a:t>Adjustment Type: </a:t>
            </a:r>
            <a:r>
              <a:rPr lang="en-US" sz="1200" b="1" dirty="0">
                <a:solidFill>
                  <a:prstClr val="black"/>
                </a:solidFill>
              </a:rPr>
              <a:t>Pneumatic</a:t>
            </a:r>
          </a:p>
          <a:p>
            <a:pPr marL="171450" indent="-171450">
              <a:buFont typeface="Arial" panose="020B0604020202020204" pitchFamily="34" charset="0"/>
              <a:buChar char="•"/>
            </a:pPr>
            <a:r>
              <a:rPr lang="en-US" sz="1200" dirty="0">
                <a:solidFill>
                  <a:prstClr val="black"/>
                </a:solidFill>
              </a:rPr>
              <a:t>Adjustment Range: </a:t>
            </a:r>
            <a:r>
              <a:rPr lang="en-US" sz="1200" b="1" dirty="0">
                <a:solidFill>
                  <a:prstClr val="black"/>
                </a:solidFill>
              </a:rPr>
              <a:t> 6.2" to 19.1"</a:t>
            </a:r>
          </a:p>
          <a:p>
            <a:pPr marL="171450" indent="-171450">
              <a:buFont typeface="Arial" panose="020B0604020202020204" pitchFamily="34" charset="0"/>
              <a:buChar char="•"/>
            </a:pPr>
            <a:r>
              <a:rPr lang="en-US" sz="1200" dirty="0">
                <a:solidFill>
                  <a:prstClr val="black"/>
                </a:solidFill>
              </a:rPr>
              <a:t>Overall Size: </a:t>
            </a:r>
            <a:r>
              <a:rPr lang="en-US" sz="1200" b="1" dirty="0">
                <a:solidFill>
                  <a:prstClr val="black"/>
                </a:solidFill>
              </a:rPr>
              <a:t>35.43" W x 23.23' D x (6.2" to 19.1") H</a:t>
            </a:r>
          </a:p>
          <a:p>
            <a:pPr marL="171450" indent="-171450">
              <a:buFont typeface="Arial" panose="020B0604020202020204" pitchFamily="34" charset="0"/>
              <a:buChar char="•"/>
            </a:pPr>
            <a:r>
              <a:rPr lang="en-US" sz="1200" dirty="0">
                <a:solidFill>
                  <a:prstClr val="black"/>
                </a:solidFill>
              </a:rPr>
              <a:t>Weight Capacity: </a:t>
            </a:r>
            <a:r>
              <a:rPr lang="en-US" sz="1200" b="1" dirty="0">
                <a:solidFill>
                  <a:prstClr val="black"/>
                </a:solidFill>
              </a:rPr>
              <a:t>33 lbs.</a:t>
            </a:r>
          </a:p>
          <a:p>
            <a:pPr marL="171450" indent="-171450">
              <a:buFont typeface="Arial" panose="020B0604020202020204" pitchFamily="34" charset="0"/>
              <a:buChar char="•"/>
            </a:pPr>
            <a:r>
              <a:rPr lang="en-US" sz="1200" dirty="0">
                <a:solidFill>
                  <a:prstClr val="black"/>
                </a:solidFill>
              </a:rPr>
              <a:t>Weight:</a:t>
            </a:r>
            <a:r>
              <a:rPr lang="en-US" sz="1200" b="1" dirty="0">
                <a:solidFill>
                  <a:prstClr val="black"/>
                </a:solidFill>
              </a:rPr>
              <a:t> 52.3 lbs.</a:t>
            </a:r>
          </a:p>
          <a:p>
            <a:endParaRPr lang="en-US" sz="1200" dirty="0">
              <a:solidFill>
                <a:prstClr val="black"/>
              </a:solidFill>
            </a:endParaRPr>
          </a:p>
        </p:txBody>
      </p:sp>
      <p:sp>
        <p:nvSpPr>
          <p:cNvPr id="12" name="Rectangle 11"/>
          <p:cNvSpPr/>
          <p:nvPr/>
        </p:nvSpPr>
        <p:spPr>
          <a:xfrm>
            <a:off x="5645888" y="6429"/>
            <a:ext cx="3498112" cy="523220"/>
          </a:xfrm>
          <a:prstGeom prst="rect">
            <a:avLst/>
          </a:prstGeom>
        </p:spPr>
        <p:txBody>
          <a:bodyPr wrap="square">
            <a:spAutoFit/>
          </a:bodyPr>
          <a:lstStyle/>
          <a:p>
            <a:pPr marL="0" lvl="1" algn="r"/>
            <a:r>
              <a:rPr lang="en-US" sz="1400" dirty="0">
                <a:solidFill>
                  <a:prstClr val="black"/>
                </a:solidFill>
                <a:latin typeface="Calibri Light" panose="020F0302020204030204" pitchFamily="34" charset="0"/>
                <a:cs typeface="Arial" panose="020B0604020202020204" pitchFamily="34" charset="0"/>
              </a:rPr>
              <a:t>Model: OFF65869</a:t>
            </a:r>
            <a:br>
              <a:rPr lang="en-US" sz="1400" dirty="0">
                <a:solidFill>
                  <a:prstClr val="black"/>
                </a:solidFill>
                <a:latin typeface="Calibri Light" panose="020F0302020204030204" pitchFamily="34" charset="0"/>
                <a:cs typeface="Arial" panose="020B0604020202020204" pitchFamily="34" charset="0"/>
              </a:rPr>
            </a:br>
            <a:r>
              <a:rPr lang="en-US" sz="1400" dirty="0">
                <a:solidFill>
                  <a:prstClr val="black"/>
                </a:solidFill>
                <a:latin typeface="Calibri Light" panose="020F0302020204030204" pitchFamily="34" charset="0"/>
                <a:cs typeface="Arial" panose="020B0604020202020204" pitchFamily="34" charset="0"/>
              </a:rPr>
              <a:t>MSRP: $199.99</a:t>
            </a:r>
          </a:p>
        </p:txBody>
      </p:sp>
      <p:pic>
        <p:nvPicPr>
          <p:cNvPr id="2" name="Picture 1"/>
          <p:cNvPicPr>
            <a:picLocks noChangeAspect="1"/>
          </p:cNvPicPr>
          <p:nvPr/>
        </p:nvPicPr>
        <p:blipFill>
          <a:blip r:embed="rId2"/>
          <a:stretch>
            <a:fillRect/>
          </a:stretch>
        </p:blipFill>
        <p:spPr>
          <a:xfrm>
            <a:off x="201533" y="1566995"/>
            <a:ext cx="4229100" cy="421005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58" y="0"/>
            <a:ext cx="1653540" cy="924329"/>
          </a:xfrm>
          <a:prstGeom prst="rect">
            <a:avLst/>
          </a:prstGeom>
        </p:spPr>
      </p:pic>
      <p:sp>
        <p:nvSpPr>
          <p:cNvPr id="7" name="Rectangle 6"/>
          <p:cNvSpPr/>
          <p:nvPr/>
        </p:nvSpPr>
        <p:spPr>
          <a:xfrm>
            <a:off x="3744097" y="1076254"/>
            <a:ext cx="5399903" cy="707886"/>
          </a:xfrm>
          <a:prstGeom prst="rect">
            <a:avLst/>
          </a:prstGeom>
        </p:spPr>
        <p:txBody>
          <a:bodyPr wrap="square">
            <a:spAutoFit/>
          </a:bodyPr>
          <a:lstStyle/>
          <a:p>
            <a:r>
              <a:rPr lang="en-US" sz="2000" dirty="0">
                <a:solidFill>
                  <a:prstClr val="black"/>
                </a:solidFill>
                <a:latin typeface="Calibri Light" panose="020F0302020204030204" pitchFamily="34" charset="0"/>
                <a:cs typeface="Arial" panose="020B0604020202020204" pitchFamily="34" charset="0"/>
              </a:rPr>
              <a:t>AIRLIFT® </a:t>
            </a:r>
            <a:r>
              <a:rPr lang="en-US" sz="2000" dirty="0" smtClean="0">
                <a:solidFill>
                  <a:prstClr val="black"/>
                </a:solidFill>
                <a:latin typeface="Calibri Light" panose="020F0302020204030204" pitchFamily="34" charset="0"/>
                <a:cs typeface="Arial" panose="020B0604020202020204" pitchFamily="34" charset="0"/>
              </a:rPr>
              <a:t>Gas-Spring </a:t>
            </a:r>
            <a:r>
              <a:rPr lang="en-US" sz="2000" dirty="0">
                <a:solidFill>
                  <a:prstClr val="black"/>
                </a:solidFill>
                <a:latin typeface="Calibri Light" panose="020F0302020204030204" pitchFamily="34" charset="0"/>
                <a:cs typeface="Arial" panose="020B0604020202020204" pitchFamily="34" charset="0"/>
              </a:rPr>
              <a:t>Corner Standing Desk Converter </a:t>
            </a:r>
            <a:r>
              <a:rPr lang="en-US" sz="2000" dirty="0" smtClean="0">
                <a:solidFill>
                  <a:prstClr val="black"/>
                </a:solidFill>
                <a:latin typeface="Calibri Light" panose="020F0302020204030204" pitchFamily="34" charset="0"/>
                <a:cs typeface="Arial" panose="020B0604020202020204" pitchFamily="34" charset="0"/>
              </a:rPr>
              <a:t>Riser, Black</a:t>
            </a:r>
            <a:endParaRPr lang="en-US" sz="2000" dirty="0">
              <a:solidFill>
                <a:prstClr val="black"/>
              </a:solidFill>
              <a:cs typeface="Arial" panose="020B0604020202020204" pitchFamily="34" charset="0"/>
            </a:endParaRPr>
          </a:p>
        </p:txBody>
      </p:sp>
    </p:spTree>
    <p:extLst>
      <p:ext uri="{BB962C8B-B14F-4D97-AF65-F5344CB8AC3E}">
        <p14:creationId xmlns:p14="http://schemas.microsoft.com/office/powerpoint/2010/main" val="9122361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5645888" y="6429"/>
            <a:ext cx="3498112" cy="523220"/>
          </a:xfrm>
          <a:prstGeom prst="rect">
            <a:avLst/>
          </a:prstGeom>
        </p:spPr>
        <p:txBody>
          <a:bodyPr wrap="square">
            <a:spAutoFit/>
          </a:bodyPr>
          <a:lstStyle/>
          <a:p>
            <a:pPr marL="0" lvl="1" algn="r"/>
            <a:r>
              <a:rPr lang="en-US" sz="1400" dirty="0">
                <a:solidFill>
                  <a:prstClr val="black"/>
                </a:solidFill>
                <a:latin typeface="Calibri Light" panose="020F0302020204030204" pitchFamily="34" charset="0"/>
                <a:cs typeface="Arial" panose="020B0604020202020204" pitchFamily="34" charset="0"/>
              </a:rPr>
              <a:t>Model: OFF65870</a:t>
            </a:r>
            <a:br>
              <a:rPr lang="en-US" sz="1400" dirty="0">
                <a:solidFill>
                  <a:prstClr val="black"/>
                </a:solidFill>
                <a:latin typeface="Calibri Light" panose="020F0302020204030204" pitchFamily="34" charset="0"/>
                <a:cs typeface="Arial" panose="020B0604020202020204" pitchFamily="34" charset="0"/>
              </a:rPr>
            </a:br>
            <a:r>
              <a:rPr lang="en-US" sz="1400" dirty="0">
                <a:solidFill>
                  <a:prstClr val="black"/>
                </a:solidFill>
                <a:latin typeface="Calibri Light" panose="020F0302020204030204" pitchFamily="34" charset="0"/>
                <a:cs typeface="Arial" panose="020B0604020202020204" pitchFamily="34" charset="0"/>
              </a:rPr>
              <a:t>MSRP: $199.99</a:t>
            </a:r>
          </a:p>
        </p:txBody>
      </p:sp>
      <p:pic>
        <p:nvPicPr>
          <p:cNvPr id="7" name="Picture 6"/>
          <p:cNvPicPr>
            <a:picLocks noChangeAspect="1"/>
          </p:cNvPicPr>
          <p:nvPr/>
        </p:nvPicPr>
        <p:blipFill>
          <a:blip r:embed="rId2"/>
          <a:stretch>
            <a:fillRect/>
          </a:stretch>
        </p:blipFill>
        <p:spPr>
          <a:xfrm>
            <a:off x="115112" y="1566995"/>
            <a:ext cx="4362450" cy="4257675"/>
          </a:xfrm>
          <a:prstGeom prst="rect">
            <a:avLst/>
          </a:prstGeom>
        </p:spPr>
      </p:pic>
      <p:sp>
        <p:nvSpPr>
          <p:cNvPr id="9" name="Rectangle 8"/>
          <p:cNvSpPr/>
          <p:nvPr/>
        </p:nvSpPr>
        <p:spPr>
          <a:xfrm>
            <a:off x="3744097" y="1076254"/>
            <a:ext cx="5399903" cy="707886"/>
          </a:xfrm>
          <a:prstGeom prst="rect">
            <a:avLst/>
          </a:prstGeom>
        </p:spPr>
        <p:txBody>
          <a:bodyPr wrap="square">
            <a:spAutoFit/>
          </a:bodyPr>
          <a:lstStyle/>
          <a:p>
            <a:r>
              <a:rPr lang="en-US" sz="2000" dirty="0">
                <a:solidFill>
                  <a:prstClr val="black"/>
                </a:solidFill>
                <a:latin typeface="Calibri Light" panose="020F0302020204030204" pitchFamily="34" charset="0"/>
                <a:cs typeface="Arial" panose="020B0604020202020204" pitchFamily="34" charset="0"/>
              </a:rPr>
              <a:t>AIRLIFT® </a:t>
            </a:r>
            <a:r>
              <a:rPr lang="en-US" sz="2000" dirty="0" smtClean="0">
                <a:solidFill>
                  <a:prstClr val="black"/>
                </a:solidFill>
                <a:latin typeface="Calibri Light" panose="020F0302020204030204" pitchFamily="34" charset="0"/>
                <a:cs typeface="Arial" panose="020B0604020202020204" pitchFamily="34" charset="0"/>
              </a:rPr>
              <a:t>Gas-Spring </a:t>
            </a:r>
            <a:r>
              <a:rPr lang="en-US" sz="2000" dirty="0">
                <a:solidFill>
                  <a:prstClr val="black"/>
                </a:solidFill>
                <a:latin typeface="Calibri Light" panose="020F0302020204030204" pitchFamily="34" charset="0"/>
                <a:cs typeface="Arial" panose="020B0604020202020204" pitchFamily="34" charset="0"/>
              </a:rPr>
              <a:t>Corner Standing Desk Converter </a:t>
            </a:r>
            <a:r>
              <a:rPr lang="en-US" sz="2000" dirty="0" smtClean="0">
                <a:solidFill>
                  <a:prstClr val="black"/>
                </a:solidFill>
                <a:latin typeface="Calibri Light" panose="020F0302020204030204" pitchFamily="34" charset="0"/>
                <a:cs typeface="Arial" panose="020B0604020202020204" pitchFamily="34" charset="0"/>
              </a:rPr>
              <a:t>Riser, Walnut</a:t>
            </a:r>
            <a:endParaRPr lang="en-US" sz="2000" dirty="0">
              <a:solidFill>
                <a:prstClr val="black"/>
              </a:solidFill>
              <a:cs typeface="Arial" panose="020B0604020202020204" pitchFamily="34" charset="0"/>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58" y="0"/>
            <a:ext cx="1653540" cy="924329"/>
          </a:xfrm>
          <a:prstGeom prst="rect">
            <a:avLst/>
          </a:prstGeom>
        </p:spPr>
      </p:pic>
      <p:sp>
        <p:nvSpPr>
          <p:cNvPr id="15" name="Rectangle 14"/>
          <p:cNvSpPr/>
          <p:nvPr/>
        </p:nvSpPr>
        <p:spPr>
          <a:xfrm>
            <a:off x="4914900" y="1787646"/>
            <a:ext cx="3986871" cy="4893647"/>
          </a:xfrm>
          <a:prstGeom prst="rect">
            <a:avLst/>
          </a:prstGeom>
        </p:spPr>
        <p:txBody>
          <a:bodyPr wrap="square">
            <a:spAutoFit/>
          </a:bodyPr>
          <a:lstStyle/>
          <a:p>
            <a:r>
              <a:rPr lang="en-US" sz="1200" dirty="0">
                <a:solidFill>
                  <a:prstClr val="black"/>
                </a:solidFill>
                <a:latin typeface="Calibri Light" panose="020F0302020204030204"/>
              </a:rPr>
              <a:t>Features</a:t>
            </a:r>
          </a:p>
          <a:p>
            <a:pPr marL="171450" indent="-171450">
              <a:buFont typeface="Arial" panose="020B0604020202020204" pitchFamily="34" charset="0"/>
              <a:buChar char="•"/>
            </a:pPr>
            <a:r>
              <a:rPr lang="en-US" sz="1200" dirty="0" smtClean="0">
                <a:solidFill>
                  <a:prstClr val="black"/>
                </a:solidFill>
              </a:rPr>
              <a:t>Tapered desk top is perfect for corners and small spaces.</a:t>
            </a:r>
            <a:endParaRPr lang="en-US" sz="1200" dirty="0">
              <a:solidFill>
                <a:prstClr val="black"/>
              </a:solidFill>
            </a:endParaRPr>
          </a:p>
          <a:p>
            <a:pPr marL="171450" indent="-171450">
              <a:buFont typeface="Arial" panose="020B0604020202020204" pitchFamily="34" charset="0"/>
              <a:buChar char="•"/>
            </a:pPr>
            <a:r>
              <a:rPr lang="en-US" sz="1200" dirty="0">
                <a:solidFill>
                  <a:prstClr val="black"/>
                </a:solidFill>
              </a:rPr>
              <a:t>Pneumatic and spring system lifts up to 33 lbs. smoothly</a:t>
            </a:r>
          </a:p>
          <a:p>
            <a:pPr marL="171450" indent="-171450">
              <a:buFont typeface="Arial" panose="020B0604020202020204" pitchFamily="34" charset="0"/>
              <a:buChar char="•"/>
            </a:pPr>
            <a:r>
              <a:rPr lang="en-US" sz="1200" dirty="0">
                <a:solidFill>
                  <a:prstClr val="black"/>
                </a:solidFill>
              </a:rPr>
              <a:t>Provides nearly 12.9 inches of vertical height adjustment!</a:t>
            </a:r>
          </a:p>
          <a:p>
            <a:pPr marL="171450" indent="-171450">
              <a:buFont typeface="Arial" panose="020B0604020202020204" pitchFamily="34" charset="0"/>
              <a:buChar char="•"/>
            </a:pPr>
            <a:r>
              <a:rPr lang="en-US" sz="1200" dirty="0">
                <a:solidFill>
                  <a:prstClr val="black"/>
                </a:solidFill>
              </a:rPr>
              <a:t>Generous desk top surface measures 35.43" x 23.23"; fits almost any size laptop and multiple monitor setups</a:t>
            </a:r>
          </a:p>
          <a:p>
            <a:pPr marL="171450" indent="-171450">
              <a:buFont typeface="Arial" panose="020B0604020202020204" pitchFamily="34" charset="0"/>
              <a:buChar char="•"/>
            </a:pPr>
            <a:r>
              <a:rPr lang="en-US" sz="1200" dirty="0">
                <a:solidFill>
                  <a:prstClr val="black"/>
                </a:solidFill>
              </a:rPr>
              <a:t>Fits perfectly into any corner space</a:t>
            </a:r>
          </a:p>
          <a:p>
            <a:pPr marL="171450" indent="-171450">
              <a:buFont typeface="Arial" panose="020B0604020202020204" pitchFamily="34" charset="0"/>
              <a:buChar char="•"/>
            </a:pPr>
            <a:r>
              <a:rPr lang="en-US" sz="1200" dirty="0">
                <a:solidFill>
                  <a:prstClr val="black"/>
                </a:solidFill>
              </a:rPr>
              <a:t>Self contained design saves space by adjusting height vertically</a:t>
            </a:r>
          </a:p>
          <a:p>
            <a:pPr marL="171450" indent="-171450">
              <a:buFont typeface="Arial" panose="020B0604020202020204" pitchFamily="34" charset="0"/>
              <a:buChar char="•"/>
            </a:pPr>
            <a:r>
              <a:rPr lang="en-US" sz="1200" dirty="0">
                <a:solidFill>
                  <a:prstClr val="black"/>
                </a:solidFill>
              </a:rPr>
              <a:t>Ergonomically beveled edges provide a comfortable resting place for the heel of your hand</a:t>
            </a:r>
          </a:p>
          <a:p>
            <a:pPr marL="171450" indent="-171450">
              <a:buFont typeface="Arial" panose="020B0604020202020204" pitchFamily="34" charset="0"/>
              <a:buChar char="•"/>
            </a:pPr>
            <a:r>
              <a:rPr lang="en-US" sz="1200" dirty="0">
                <a:solidFill>
                  <a:prstClr val="black"/>
                </a:solidFill>
              </a:rPr>
              <a:t>Removable keyboard tray adjusts with desk top</a:t>
            </a:r>
          </a:p>
          <a:p>
            <a:pPr marL="171450" indent="-171450">
              <a:buFont typeface="Arial" panose="020B0604020202020204" pitchFamily="34" charset="0"/>
              <a:buChar char="•"/>
            </a:pPr>
            <a:r>
              <a:rPr lang="en-US" sz="1200" dirty="0">
                <a:solidFill>
                  <a:prstClr val="black"/>
                </a:solidFill>
              </a:rPr>
              <a:t>No assembly, no buttons, no plugs; simply unpack and work</a:t>
            </a:r>
          </a:p>
          <a:p>
            <a:pPr marL="171450" indent="-171450">
              <a:buFont typeface="Arial" panose="020B0604020202020204" pitchFamily="34" charset="0"/>
              <a:buChar char="•"/>
            </a:pPr>
            <a:endParaRPr lang="en-US" sz="1200" dirty="0">
              <a:solidFill>
                <a:prstClr val="black"/>
              </a:solidFill>
            </a:endParaRPr>
          </a:p>
          <a:p>
            <a:r>
              <a:rPr lang="en-US" sz="1200" dirty="0">
                <a:solidFill>
                  <a:prstClr val="black"/>
                </a:solidFill>
                <a:latin typeface="Calibri Light" panose="020F0302020204030204"/>
              </a:rPr>
              <a:t>Specifications</a:t>
            </a:r>
          </a:p>
          <a:p>
            <a:pPr marL="171450" indent="-171450">
              <a:buFont typeface="Arial" panose="020B0604020202020204" pitchFamily="34" charset="0"/>
              <a:buChar char="•"/>
            </a:pPr>
            <a:r>
              <a:rPr lang="en-US" sz="1200" dirty="0">
                <a:solidFill>
                  <a:prstClr val="black"/>
                </a:solidFill>
              </a:rPr>
              <a:t>Top Material: </a:t>
            </a:r>
            <a:r>
              <a:rPr lang="en-US" sz="1200" b="1" dirty="0" smtClean="0"/>
              <a:t>MDF with </a:t>
            </a:r>
            <a:r>
              <a:rPr lang="en-US" sz="1200" b="1" dirty="0"/>
              <a:t>laminate finish</a:t>
            </a:r>
            <a:endParaRPr lang="en-US" sz="1200" b="1" dirty="0">
              <a:solidFill>
                <a:prstClr val="black"/>
              </a:solidFill>
            </a:endParaRPr>
          </a:p>
          <a:p>
            <a:pPr marL="171450" indent="-171450">
              <a:buFont typeface="Arial" panose="020B0604020202020204" pitchFamily="34" charset="0"/>
              <a:buChar char="•"/>
            </a:pPr>
            <a:r>
              <a:rPr lang="en-US" sz="1200" dirty="0">
                <a:solidFill>
                  <a:prstClr val="black"/>
                </a:solidFill>
              </a:rPr>
              <a:t>Top Area: </a:t>
            </a:r>
            <a:r>
              <a:rPr lang="en-US" sz="1200" b="1" dirty="0">
                <a:solidFill>
                  <a:prstClr val="black"/>
                </a:solidFill>
              </a:rPr>
              <a:t> 35.43" x 23.23" x 0.59" thick</a:t>
            </a:r>
          </a:p>
          <a:p>
            <a:pPr marL="171450" indent="-171450">
              <a:buFont typeface="Arial" panose="020B0604020202020204" pitchFamily="34" charset="0"/>
              <a:buChar char="•"/>
            </a:pPr>
            <a:r>
              <a:rPr lang="en-US" sz="1200" dirty="0">
                <a:solidFill>
                  <a:prstClr val="black"/>
                </a:solidFill>
              </a:rPr>
              <a:t>Top Color: </a:t>
            </a:r>
            <a:r>
              <a:rPr lang="en-US" sz="1200" b="1" dirty="0" smtClean="0">
                <a:solidFill>
                  <a:prstClr val="black"/>
                </a:solidFill>
              </a:rPr>
              <a:t>Walnut</a:t>
            </a:r>
            <a:endParaRPr lang="en-US" sz="1200" b="1" dirty="0">
              <a:solidFill>
                <a:prstClr val="black"/>
              </a:solidFill>
            </a:endParaRPr>
          </a:p>
          <a:p>
            <a:pPr marL="171450" indent="-171450">
              <a:buFont typeface="Arial" panose="020B0604020202020204" pitchFamily="34" charset="0"/>
              <a:buChar char="•"/>
            </a:pPr>
            <a:r>
              <a:rPr lang="en-US" sz="1200" dirty="0">
                <a:solidFill>
                  <a:prstClr val="black"/>
                </a:solidFill>
              </a:rPr>
              <a:t>Frame Color:</a:t>
            </a:r>
            <a:r>
              <a:rPr lang="en-US" sz="1200" b="1" dirty="0">
                <a:solidFill>
                  <a:prstClr val="black"/>
                </a:solidFill>
              </a:rPr>
              <a:t>  Silver</a:t>
            </a:r>
          </a:p>
          <a:p>
            <a:pPr marL="171450" indent="-171450">
              <a:buFont typeface="Arial" panose="020B0604020202020204" pitchFamily="34" charset="0"/>
              <a:buChar char="•"/>
            </a:pPr>
            <a:r>
              <a:rPr lang="en-US" sz="1200" dirty="0">
                <a:solidFill>
                  <a:prstClr val="black"/>
                </a:solidFill>
              </a:rPr>
              <a:t>Adjustment Type: </a:t>
            </a:r>
            <a:r>
              <a:rPr lang="en-US" sz="1200" b="1" dirty="0">
                <a:solidFill>
                  <a:prstClr val="black"/>
                </a:solidFill>
              </a:rPr>
              <a:t>Pneumatic</a:t>
            </a:r>
          </a:p>
          <a:p>
            <a:pPr marL="171450" indent="-171450">
              <a:buFont typeface="Arial" panose="020B0604020202020204" pitchFamily="34" charset="0"/>
              <a:buChar char="•"/>
            </a:pPr>
            <a:r>
              <a:rPr lang="en-US" sz="1200" dirty="0">
                <a:solidFill>
                  <a:prstClr val="black"/>
                </a:solidFill>
              </a:rPr>
              <a:t>Adjustment Range: </a:t>
            </a:r>
            <a:r>
              <a:rPr lang="en-US" sz="1200" b="1" dirty="0">
                <a:solidFill>
                  <a:prstClr val="black"/>
                </a:solidFill>
              </a:rPr>
              <a:t> 6.2" to 19.1"</a:t>
            </a:r>
          </a:p>
          <a:p>
            <a:pPr marL="171450" indent="-171450">
              <a:buFont typeface="Arial" panose="020B0604020202020204" pitchFamily="34" charset="0"/>
              <a:buChar char="•"/>
            </a:pPr>
            <a:r>
              <a:rPr lang="en-US" sz="1200" dirty="0">
                <a:solidFill>
                  <a:prstClr val="black"/>
                </a:solidFill>
              </a:rPr>
              <a:t>Overall Size: </a:t>
            </a:r>
            <a:r>
              <a:rPr lang="en-US" sz="1200" b="1" dirty="0">
                <a:solidFill>
                  <a:prstClr val="black"/>
                </a:solidFill>
              </a:rPr>
              <a:t>35.43" W x 23.23' D x (6.2" to 19.1") H</a:t>
            </a:r>
          </a:p>
          <a:p>
            <a:pPr marL="171450" indent="-171450">
              <a:buFont typeface="Arial" panose="020B0604020202020204" pitchFamily="34" charset="0"/>
              <a:buChar char="•"/>
            </a:pPr>
            <a:r>
              <a:rPr lang="en-US" sz="1200" dirty="0">
                <a:solidFill>
                  <a:prstClr val="black"/>
                </a:solidFill>
              </a:rPr>
              <a:t>Weight Capacity: </a:t>
            </a:r>
            <a:r>
              <a:rPr lang="en-US" sz="1200" b="1" dirty="0">
                <a:solidFill>
                  <a:prstClr val="black"/>
                </a:solidFill>
              </a:rPr>
              <a:t>33 lbs.</a:t>
            </a:r>
          </a:p>
          <a:p>
            <a:pPr marL="171450" indent="-171450">
              <a:buFont typeface="Arial" panose="020B0604020202020204" pitchFamily="34" charset="0"/>
              <a:buChar char="•"/>
            </a:pPr>
            <a:r>
              <a:rPr lang="en-US" sz="1200" dirty="0">
                <a:solidFill>
                  <a:prstClr val="black"/>
                </a:solidFill>
              </a:rPr>
              <a:t>Weight:</a:t>
            </a:r>
            <a:r>
              <a:rPr lang="en-US" sz="1200" b="1" dirty="0">
                <a:solidFill>
                  <a:prstClr val="black"/>
                </a:solidFill>
              </a:rPr>
              <a:t> 52.3 lbs.</a:t>
            </a:r>
          </a:p>
          <a:p>
            <a:endParaRPr lang="en-US" sz="1200" dirty="0">
              <a:solidFill>
                <a:prstClr val="black"/>
              </a:solidFill>
            </a:endParaRPr>
          </a:p>
        </p:txBody>
      </p:sp>
    </p:spTree>
    <p:extLst>
      <p:ext uri="{BB962C8B-B14F-4D97-AF65-F5344CB8AC3E}">
        <p14:creationId xmlns:p14="http://schemas.microsoft.com/office/powerpoint/2010/main" val="961918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46310" y="1062457"/>
            <a:ext cx="5497689" cy="400110"/>
          </a:xfrm>
          <a:prstGeom prst="rect">
            <a:avLst/>
          </a:prstGeom>
        </p:spPr>
        <p:txBody>
          <a:bodyPr wrap="square">
            <a:spAutoFit/>
          </a:bodyPr>
          <a:lstStyle/>
          <a:p>
            <a:r>
              <a:rPr lang="en-US" sz="2000" dirty="0">
                <a:solidFill>
                  <a:prstClr val="black"/>
                </a:solidFill>
                <a:latin typeface="Calibri Light" panose="020F0302020204030204" pitchFamily="34" charset="0"/>
                <a:cs typeface="Arial" panose="020B0604020202020204" pitchFamily="34" charset="0"/>
              </a:rPr>
              <a:t>AIRLIFT</a:t>
            </a:r>
            <a:r>
              <a:rPr lang="en-US" sz="2000" dirty="0" smtClean="0">
                <a:solidFill>
                  <a:prstClr val="black"/>
                </a:solidFill>
                <a:latin typeface="Calibri Light" panose="020F0302020204030204" pitchFamily="34" charset="0"/>
                <a:cs typeface="Arial" panose="020B0604020202020204" pitchFamily="34" charset="0"/>
              </a:rPr>
              <a:t>® S3 Electric </a:t>
            </a:r>
            <a:r>
              <a:rPr lang="en-US" sz="2000" dirty="0">
                <a:solidFill>
                  <a:prstClr val="black"/>
                </a:solidFill>
                <a:latin typeface="Calibri Light" panose="020F0302020204030204" pitchFamily="34" charset="0"/>
                <a:cs typeface="Arial" panose="020B0604020202020204" pitchFamily="34" charset="0"/>
              </a:rPr>
              <a:t>Standing Desk (Base Only</a:t>
            </a:r>
            <a:r>
              <a:rPr lang="en-US" sz="2000" dirty="0" smtClean="0">
                <a:solidFill>
                  <a:prstClr val="black"/>
                </a:solidFill>
                <a:latin typeface="Calibri Light" panose="020F0302020204030204" pitchFamily="34" charset="0"/>
                <a:cs typeface="Arial" panose="020B0604020202020204" pitchFamily="34" charset="0"/>
              </a:rPr>
              <a:t>), Gray</a:t>
            </a:r>
            <a:endParaRPr lang="en-US" sz="2000" dirty="0">
              <a:solidFill>
                <a:prstClr val="black"/>
              </a:solidFill>
              <a:cs typeface="Arial" panose="020B0604020202020204" pitchFamily="34" charset="0"/>
            </a:endParaRPr>
          </a:p>
        </p:txBody>
      </p:sp>
      <p:sp>
        <p:nvSpPr>
          <p:cNvPr id="11" name="Rectangle 10"/>
          <p:cNvSpPr/>
          <p:nvPr/>
        </p:nvSpPr>
        <p:spPr>
          <a:xfrm>
            <a:off x="5117169" y="1476364"/>
            <a:ext cx="3784602" cy="5078313"/>
          </a:xfrm>
          <a:prstGeom prst="rect">
            <a:avLst/>
          </a:prstGeom>
        </p:spPr>
        <p:txBody>
          <a:bodyPr wrap="square">
            <a:spAutoFit/>
          </a:bodyPr>
          <a:lstStyle/>
          <a:p>
            <a:r>
              <a:rPr lang="en-US" sz="1200" b="1" dirty="0"/>
              <a:t>Fast Three-Section Frame </a:t>
            </a:r>
          </a:p>
          <a:p>
            <a:r>
              <a:rPr lang="en-US" sz="1200" dirty="0"/>
              <a:t>Rise higher and go lower with the three-section frame. The extra section allows the desk to dip as low as 24.8 inches high and rise to a height of 50.4 inches high at a speedy 1.49 inches per second.</a:t>
            </a:r>
          </a:p>
          <a:p>
            <a:endParaRPr lang="en-US" sz="1200" dirty="0"/>
          </a:p>
          <a:p>
            <a:r>
              <a:rPr lang="en-US" sz="1200" dirty="0"/>
              <a:t>Enjoy the ergonomic advantage of a standing desk no matter your height.</a:t>
            </a:r>
            <a:endParaRPr lang="en-US" sz="1200" b="1" dirty="0"/>
          </a:p>
          <a:p>
            <a:endParaRPr lang="en-US" sz="1200" b="1" dirty="0"/>
          </a:p>
          <a:p>
            <a:r>
              <a:rPr lang="en-US" sz="1200" b="1" dirty="0"/>
              <a:t>Ergonomic Desktop Design</a:t>
            </a:r>
          </a:p>
          <a:p>
            <a:r>
              <a:rPr lang="en-US" sz="1200" dirty="0"/>
              <a:t>Top measures 54 inches wide and features a curved side for a spacious, user-focused work surface. </a:t>
            </a:r>
          </a:p>
          <a:p>
            <a:endParaRPr lang="en-US" sz="1200" b="1" dirty="0"/>
          </a:p>
          <a:p>
            <a:endParaRPr lang="en-US" sz="1200" b="1" dirty="0"/>
          </a:p>
          <a:p>
            <a:pPr lvl="0"/>
            <a:r>
              <a:rPr lang="en-US" sz="1200" b="1" dirty="0">
                <a:solidFill>
                  <a:prstClr val="black"/>
                </a:solidFill>
              </a:rPr>
              <a:t>Powerful Dual Motors</a:t>
            </a:r>
          </a:p>
          <a:p>
            <a:r>
              <a:rPr lang="en-US" sz="1200" dirty="0"/>
              <a:t>Provide smooth and even movement when adjusting the top. A weight capacity of 264 lbs. and an adjustment rate of 1.49 inches per second, you don't have to sacrifice speed or strength.</a:t>
            </a:r>
          </a:p>
          <a:p>
            <a:endParaRPr lang="en-US" sz="1200" b="1" dirty="0"/>
          </a:p>
          <a:p>
            <a:endParaRPr lang="en-US" sz="1200" b="1" dirty="0"/>
          </a:p>
          <a:p>
            <a:r>
              <a:rPr lang="en-US" sz="1200" b="1" dirty="0"/>
              <a:t>Digital Keypad /w Memory</a:t>
            </a:r>
          </a:p>
          <a:p>
            <a:r>
              <a:rPr lang="en-US" sz="1200" dirty="0"/>
              <a:t>Save up to four height settings on the digital controller and adjust the table precisely throughout the day.</a:t>
            </a:r>
          </a:p>
          <a:p>
            <a:r>
              <a:rPr lang="en-US" sz="1200" dirty="0">
                <a:solidFill>
                  <a:prstClr val="black"/>
                </a:solidFill>
              </a:rPr>
              <a:t> </a:t>
            </a:r>
            <a:endParaRPr lang="en-US" sz="1200" b="1" dirty="0"/>
          </a:p>
          <a:p>
            <a:r>
              <a:rPr lang="en-US" sz="1200" dirty="0">
                <a:solidFill>
                  <a:prstClr val="black"/>
                </a:solidFill>
              </a:rPr>
              <a:t> </a:t>
            </a:r>
            <a:endParaRPr lang="en-US" sz="1200" b="1" dirty="0"/>
          </a:p>
          <a:p>
            <a:endParaRPr lang="en-US" sz="1200" dirty="0">
              <a:solidFill>
                <a:prstClr val="black"/>
              </a:solidFill>
            </a:endParaRPr>
          </a:p>
        </p:txBody>
      </p:sp>
      <p:sp>
        <p:nvSpPr>
          <p:cNvPr id="12" name="Rectangle 11"/>
          <p:cNvSpPr/>
          <p:nvPr/>
        </p:nvSpPr>
        <p:spPr>
          <a:xfrm>
            <a:off x="5645888" y="6429"/>
            <a:ext cx="3498112" cy="523220"/>
          </a:xfrm>
          <a:prstGeom prst="rect">
            <a:avLst/>
          </a:prstGeom>
        </p:spPr>
        <p:txBody>
          <a:bodyPr wrap="square">
            <a:spAutoFit/>
          </a:bodyPr>
          <a:lstStyle/>
          <a:p>
            <a:pPr marL="0" lvl="1" algn="r"/>
            <a:r>
              <a:rPr lang="en-US" sz="1400" dirty="0">
                <a:solidFill>
                  <a:prstClr val="black"/>
                </a:solidFill>
                <a:latin typeface="Calibri Light" panose="020F0302020204030204" pitchFamily="34" charset="0"/>
                <a:cs typeface="Arial" panose="020B0604020202020204" pitchFamily="34" charset="0"/>
              </a:rPr>
              <a:t>Model: OFF65874</a:t>
            </a:r>
            <a:br>
              <a:rPr lang="en-US" sz="1400" dirty="0">
                <a:solidFill>
                  <a:prstClr val="black"/>
                </a:solidFill>
                <a:latin typeface="Calibri Light" panose="020F0302020204030204" pitchFamily="34" charset="0"/>
                <a:cs typeface="Arial" panose="020B0604020202020204" pitchFamily="34" charset="0"/>
              </a:rPr>
            </a:br>
            <a:r>
              <a:rPr lang="en-US" sz="1400" dirty="0">
                <a:solidFill>
                  <a:prstClr val="black"/>
                </a:solidFill>
                <a:latin typeface="Calibri Light" panose="020F0302020204030204" pitchFamily="34" charset="0"/>
                <a:cs typeface="Arial" panose="020B0604020202020204" pitchFamily="34" charset="0"/>
              </a:rPr>
              <a:t>MSRP: $429.99</a:t>
            </a:r>
          </a:p>
        </p:txBody>
      </p:sp>
      <p:pic>
        <p:nvPicPr>
          <p:cNvPr id="3" name="Picture 2"/>
          <p:cNvPicPr>
            <a:picLocks noChangeAspect="1"/>
          </p:cNvPicPr>
          <p:nvPr/>
        </p:nvPicPr>
        <p:blipFill>
          <a:blip r:embed="rId2"/>
          <a:stretch>
            <a:fillRect/>
          </a:stretch>
        </p:blipFill>
        <p:spPr>
          <a:xfrm>
            <a:off x="329313" y="1751120"/>
            <a:ext cx="4545627" cy="3973151"/>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58" y="0"/>
            <a:ext cx="1653540" cy="924329"/>
          </a:xfrm>
          <a:prstGeom prst="rect">
            <a:avLst/>
          </a:prstGeom>
        </p:spPr>
      </p:pic>
    </p:spTree>
    <p:extLst>
      <p:ext uri="{BB962C8B-B14F-4D97-AF65-F5344CB8AC3E}">
        <p14:creationId xmlns:p14="http://schemas.microsoft.com/office/powerpoint/2010/main" val="23786337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18487" y="1064965"/>
            <a:ext cx="6425514" cy="400110"/>
          </a:xfrm>
          <a:prstGeom prst="rect">
            <a:avLst/>
          </a:prstGeom>
        </p:spPr>
        <p:txBody>
          <a:bodyPr wrap="square">
            <a:spAutoFit/>
          </a:bodyPr>
          <a:lstStyle/>
          <a:p>
            <a:r>
              <a:rPr lang="en-US" sz="2000" dirty="0">
                <a:solidFill>
                  <a:prstClr val="black"/>
                </a:solidFill>
                <a:latin typeface="Calibri Light" panose="020F0302020204030204" pitchFamily="34" charset="0"/>
                <a:cs typeface="Arial" panose="020B0604020202020204" pitchFamily="34" charset="0"/>
              </a:rPr>
              <a:t>AIRLIFT® </a:t>
            </a:r>
            <a:r>
              <a:rPr lang="en-US" sz="2000" dirty="0" smtClean="0">
                <a:solidFill>
                  <a:prstClr val="black"/>
                </a:solidFill>
                <a:latin typeface="Calibri Light" panose="020F0302020204030204" pitchFamily="34" charset="0"/>
                <a:cs typeface="Arial" panose="020B0604020202020204" pitchFamily="34" charset="0"/>
              </a:rPr>
              <a:t>S3 </a:t>
            </a:r>
            <a:r>
              <a:rPr lang="en-US" sz="2000" dirty="0">
                <a:solidFill>
                  <a:prstClr val="black"/>
                </a:solidFill>
                <a:latin typeface="Calibri Light" panose="020F0302020204030204" pitchFamily="34" charset="0"/>
                <a:cs typeface="Arial" panose="020B0604020202020204" pitchFamily="34" charset="0"/>
              </a:rPr>
              <a:t>Electric </a:t>
            </a:r>
            <a:r>
              <a:rPr lang="en-US" sz="2000" dirty="0" smtClean="0">
                <a:solidFill>
                  <a:prstClr val="black"/>
                </a:solidFill>
                <a:latin typeface="Calibri Light" panose="020F0302020204030204" pitchFamily="34" charset="0"/>
                <a:cs typeface="Arial" panose="020B0604020202020204" pitchFamily="34" charset="0"/>
              </a:rPr>
              <a:t>Standing Desk </a:t>
            </a:r>
            <a:r>
              <a:rPr lang="en-US" sz="2000" dirty="0">
                <a:solidFill>
                  <a:prstClr val="black"/>
                </a:solidFill>
                <a:latin typeface="Calibri Light" panose="020F0302020204030204" pitchFamily="34" charset="0"/>
                <a:cs typeface="Arial" panose="020B0604020202020204" pitchFamily="34" charset="0"/>
              </a:rPr>
              <a:t>w/ Gray Frame + Black Top</a:t>
            </a:r>
            <a:endParaRPr lang="en-US" sz="2000" dirty="0">
              <a:solidFill>
                <a:prstClr val="black"/>
              </a:solidFill>
              <a:cs typeface="Arial" panose="020B0604020202020204" pitchFamily="34" charset="0"/>
            </a:endParaRPr>
          </a:p>
        </p:txBody>
      </p:sp>
      <p:sp>
        <p:nvSpPr>
          <p:cNvPr id="11" name="Rectangle 10"/>
          <p:cNvSpPr/>
          <p:nvPr/>
        </p:nvSpPr>
        <p:spPr>
          <a:xfrm>
            <a:off x="5117169" y="1476364"/>
            <a:ext cx="3784602" cy="4893647"/>
          </a:xfrm>
          <a:prstGeom prst="rect">
            <a:avLst/>
          </a:prstGeom>
        </p:spPr>
        <p:txBody>
          <a:bodyPr wrap="square">
            <a:spAutoFit/>
          </a:bodyPr>
          <a:lstStyle/>
          <a:p>
            <a:r>
              <a:rPr lang="en-US" sz="1200" b="1" dirty="0"/>
              <a:t>Fast Three-Section Frame </a:t>
            </a:r>
          </a:p>
          <a:p>
            <a:r>
              <a:rPr lang="en-US" sz="1200" dirty="0"/>
              <a:t>Rise higher and go lower with the three-section frame. The extra section allows the desk to dip as low as 24.8 inches high and rise to a height of 50.4 inches high at a speedy 1.49 inches per second.</a:t>
            </a:r>
          </a:p>
          <a:p>
            <a:endParaRPr lang="en-US" sz="1200" dirty="0"/>
          </a:p>
          <a:p>
            <a:r>
              <a:rPr lang="en-US" sz="1200" dirty="0"/>
              <a:t>Enjoy the ergonomic advantage of a standing desk no matter your height.</a:t>
            </a:r>
            <a:endParaRPr lang="en-US" sz="1200" b="1" dirty="0"/>
          </a:p>
          <a:p>
            <a:endParaRPr lang="en-US" sz="1200" b="1" dirty="0"/>
          </a:p>
          <a:p>
            <a:r>
              <a:rPr lang="en-US" sz="1200" b="1" dirty="0"/>
              <a:t>Ergonomic Desktop Design</a:t>
            </a:r>
          </a:p>
          <a:p>
            <a:r>
              <a:rPr lang="en-US" sz="1200" dirty="0"/>
              <a:t>Top measures 54 inches wide and features a curved side for a spacious, user-focused work surface. </a:t>
            </a:r>
          </a:p>
          <a:p>
            <a:endParaRPr lang="en-US" sz="1200" b="1" dirty="0"/>
          </a:p>
          <a:p>
            <a:endParaRPr lang="en-US" sz="1200" b="1" dirty="0"/>
          </a:p>
          <a:p>
            <a:pPr lvl="0"/>
            <a:r>
              <a:rPr lang="en-US" sz="1200" b="1" dirty="0">
                <a:solidFill>
                  <a:prstClr val="black"/>
                </a:solidFill>
              </a:rPr>
              <a:t>Powerful Dual Motors</a:t>
            </a:r>
          </a:p>
          <a:p>
            <a:r>
              <a:rPr lang="en-US" sz="1200" dirty="0"/>
              <a:t>Provide smooth and even movement when adjusting the top. A weight capacity of 264 lbs. and an adjustment rate of 1.49 inches per second, you don't have to sacrifice speed or strength.</a:t>
            </a:r>
          </a:p>
          <a:p>
            <a:endParaRPr lang="en-US" sz="1200" b="1" dirty="0"/>
          </a:p>
          <a:p>
            <a:endParaRPr lang="en-US" sz="1200" b="1" dirty="0"/>
          </a:p>
          <a:p>
            <a:r>
              <a:rPr lang="en-US" sz="1200" b="1" dirty="0"/>
              <a:t>Digital Keypad /w Memory</a:t>
            </a:r>
          </a:p>
          <a:p>
            <a:r>
              <a:rPr lang="en-US" sz="1200" dirty="0"/>
              <a:t>Save up to four height settings on the digital controller and adjust the table precisely throughout the day.</a:t>
            </a:r>
          </a:p>
          <a:p>
            <a:r>
              <a:rPr lang="en-US" sz="1200" dirty="0">
                <a:solidFill>
                  <a:prstClr val="black"/>
                </a:solidFill>
              </a:rPr>
              <a:t> </a:t>
            </a:r>
            <a:endParaRPr lang="en-US" sz="1200" b="1" dirty="0"/>
          </a:p>
          <a:p>
            <a:endParaRPr lang="en-US" sz="1200" dirty="0">
              <a:solidFill>
                <a:prstClr val="black"/>
              </a:solidFill>
            </a:endParaRPr>
          </a:p>
        </p:txBody>
      </p:sp>
      <p:sp>
        <p:nvSpPr>
          <p:cNvPr id="12" name="Rectangle 11"/>
          <p:cNvSpPr/>
          <p:nvPr/>
        </p:nvSpPr>
        <p:spPr>
          <a:xfrm>
            <a:off x="5645888" y="6429"/>
            <a:ext cx="3498112" cy="523220"/>
          </a:xfrm>
          <a:prstGeom prst="rect">
            <a:avLst/>
          </a:prstGeom>
        </p:spPr>
        <p:txBody>
          <a:bodyPr wrap="square">
            <a:spAutoFit/>
          </a:bodyPr>
          <a:lstStyle/>
          <a:p>
            <a:pPr marL="0" lvl="1" algn="r"/>
            <a:r>
              <a:rPr lang="en-US" sz="1400" dirty="0">
                <a:latin typeface="Calibri Light" panose="020F0302020204030204" pitchFamily="34" charset="0"/>
                <a:cs typeface="Arial" panose="020B0604020202020204" pitchFamily="34" charset="0"/>
              </a:rPr>
              <a:t>Model: OFFK65875 </a:t>
            </a:r>
            <a:r>
              <a:rPr lang="en-US" sz="1400" dirty="0">
                <a:solidFill>
                  <a:srgbClr val="FF0000"/>
                </a:solidFill>
                <a:latin typeface="Calibri Light" panose="020F0302020204030204" pitchFamily="34" charset="0"/>
                <a:cs typeface="Arial" panose="020B0604020202020204" pitchFamily="34" charset="0"/>
              </a:rPr>
              <a:t/>
            </a:r>
            <a:br>
              <a:rPr lang="en-US" sz="1400" dirty="0">
                <a:solidFill>
                  <a:srgbClr val="FF0000"/>
                </a:solidFill>
                <a:latin typeface="Calibri Light" panose="020F0302020204030204" pitchFamily="34" charset="0"/>
                <a:cs typeface="Arial" panose="020B0604020202020204" pitchFamily="34" charset="0"/>
              </a:rPr>
            </a:br>
            <a:r>
              <a:rPr lang="en-US" sz="1400" dirty="0">
                <a:solidFill>
                  <a:prstClr val="black"/>
                </a:solidFill>
                <a:latin typeface="Calibri Light" panose="020F0302020204030204" pitchFamily="34" charset="0"/>
                <a:cs typeface="Arial" panose="020B0604020202020204" pitchFamily="34" charset="0"/>
              </a:rPr>
              <a:t>MSRP: $529.99</a:t>
            </a:r>
          </a:p>
        </p:txBody>
      </p:sp>
      <p:pic>
        <p:nvPicPr>
          <p:cNvPr id="2" name="Picture 1"/>
          <p:cNvPicPr>
            <a:picLocks noChangeAspect="1"/>
          </p:cNvPicPr>
          <p:nvPr/>
        </p:nvPicPr>
        <p:blipFill>
          <a:blip r:embed="rId2"/>
          <a:stretch>
            <a:fillRect/>
          </a:stretch>
        </p:blipFill>
        <p:spPr>
          <a:xfrm>
            <a:off x="369586" y="1566995"/>
            <a:ext cx="4289012" cy="4377628"/>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58" y="0"/>
            <a:ext cx="1653540" cy="924329"/>
          </a:xfrm>
          <a:prstGeom prst="rect">
            <a:avLst/>
          </a:prstGeom>
        </p:spPr>
      </p:pic>
    </p:spTree>
    <p:extLst>
      <p:ext uri="{BB962C8B-B14F-4D97-AF65-F5344CB8AC3E}">
        <p14:creationId xmlns:p14="http://schemas.microsoft.com/office/powerpoint/2010/main" val="23567836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530268" y="1076254"/>
            <a:ext cx="6615290" cy="400110"/>
          </a:xfrm>
          <a:prstGeom prst="rect">
            <a:avLst/>
          </a:prstGeom>
        </p:spPr>
        <p:txBody>
          <a:bodyPr wrap="square">
            <a:spAutoFit/>
          </a:bodyPr>
          <a:lstStyle/>
          <a:p>
            <a:r>
              <a:rPr lang="en-US" sz="2000" dirty="0">
                <a:solidFill>
                  <a:prstClr val="black"/>
                </a:solidFill>
                <a:latin typeface="Calibri Light" panose="020F0302020204030204" pitchFamily="34" charset="0"/>
                <a:cs typeface="Arial" panose="020B0604020202020204" pitchFamily="34" charset="0"/>
              </a:rPr>
              <a:t>AIRLIFT® </a:t>
            </a:r>
            <a:r>
              <a:rPr lang="en-US" sz="2000" dirty="0" smtClean="0">
                <a:solidFill>
                  <a:prstClr val="black"/>
                </a:solidFill>
                <a:latin typeface="Calibri Light" panose="020F0302020204030204" pitchFamily="34" charset="0"/>
                <a:cs typeface="Arial" panose="020B0604020202020204" pitchFamily="34" charset="0"/>
              </a:rPr>
              <a:t>S3 Electric Standing </a:t>
            </a:r>
            <a:r>
              <a:rPr lang="en-US" sz="2000" dirty="0">
                <a:solidFill>
                  <a:prstClr val="black"/>
                </a:solidFill>
                <a:latin typeface="Calibri Light" panose="020F0302020204030204" pitchFamily="34" charset="0"/>
                <a:cs typeface="Arial" panose="020B0604020202020204" pitchFamily="34" charset="0"/>
              </a:rPr>
              <a:t>Desk w/ Gray Frame + White Top</a:t>
            </a:r>
            <a:endParaRPr lang="en-US" sz="2000" dirty="0">
              <a:solidFill>
                <a:prstClr val="black"/>
              </a:solidFill>
              <a:cs typeface="Arial" panose="020B0604020202020204" pitchFamily="34" charset="0"/>
            </a:endParaRPr>
          </a:p>
        </p:txBody>
      </p:sp>
      <p:sp>
        <p:nvSpPr>
          <p:cNvPr id="11" name="Rectangle 10"/>
          <p:cNvSpPr/>
          <p:nvPr/>
        </p:nvSpPr>
        <p:spPr>
          <a:xfrm>
            <a:off x="5117169" y="1476364"/>
            <a:ext cx="3784602" cy="5447645"/>
          </a:xfrm>
          <a:prstGeom prst="rect">
            <a:avLst/>
          </a:prstGeom>
        </p:spPr>
        <p:txBody>
          <a:bodyPr wrap="square">
            <a:spAutoFit/>
          </a:bodyPr>
          <a:lstStyle/>
          <a:p>
            <a:r>
              <a:rPr lang="en-US" sz="1200" b="1" dirty="0"/>
              <a:t>Fast Three-Section Frame </a:t>
            </a:r>
          </a:p>
          <a:p>
            <a:r>
              <a:rPr lang="en-US" sz="1200" dirty="0"/>
              <a:t>Rise higher and go lower with the three-section frame. The extra section allows the desk to dip as low as 24.8 inches high and rise to a height of 50.4 inches high at a speedy 1.49 inches per second.</a:t>
            </a:r>
          </a:p>
          <a:p>
            <a:endParaRPr lang="en-US" sz="1200" dirty="0"/>
          </a:p>
          <a:p>
            <a:r>
              <a:rPr lang="en-US" sz="1200" dirty="0"/>
              <a:t>Enjoy the ergonomic advantage of a standing desk no matter your height.</a:t>
            </a:r>
            <a:endParaRPr lang="en-US" sz="1200" b="1" dirty="0"/>
          </a:p>
          <a:p>
            <a:endParaRPr lang="en-US" sz="1200" b="1" dirty="0"/>
          </a:p>
          <a:p>
            <a:r>
              <a:rPr lang="en-US" sz="1200" b="1" dirty="0"/>
              <a:t>Ergonomic Desktop Design</a:t>
            </a:r>
          </a:p>
          <a:p>
            <a:r>
              <a:rPr lang="en-US" sz="1200" dirty="0"/>
              <a:t>Top measures 54 inches wide and features a curved side for a spacious, user-focused work surface. </a:t>
            </a:r>
          </a:p>
          <a:p>
            <a:endParaRPr lang="en-US" sz="1200" b="1" dirty="0"/>
          </a:p>
          <a:p>
            <a:endParaRPr lang="en-US" sz="1200" b="1" dirty="0"/>
          </a:p>
          <a:p>
            <a:pPr lvl="0"/>
            <a:r>
              <a:rPr lang="en-US" sz="1200" b="1" dirty="0">
                <a:solidFill>
                  <a:prstClr val="black"/>
                </a:solidFill>
              </a:rPr>
              <a:t>Powerful Dual Motors</a:t>
            </a:r>
          </a:p>
          <a:p>
            <a:r>
              <a:rPr lang="en-US" sz="1200" dirty="0"/>
              <a:t>Provide smooth and even movement when adjusting the top. A weight capacity of 264 lbs. and an adjustment rate of 1.49 inches per second, you don't have to sacrifice speed or strength.</a:t>
            </a:r>
          </a:p>
          <a:p>
            <a:endParaRPr lang="en-US" sz="1200" b="1" dirty="0"/>
          </a:p>
          <a:p>
            <a:endParaRPr lang="en-US" sz="1200" b="1" dirty="0"/>
          </a:p>
          <a:p>
            <a:r>
              <a:rPr lang="en-US" sz="1200" b="1" dirty="0"/>
              <a:t>Digital Keypad /w Memory</a:t>
            </a:r>
          </a:p>
          <a:p>
            <a:r>
              <a:rPr lang="en-US" sz="1200" dirty="0"/>
              <a:t>Save up to four height settings on the digital controller and adjust the table precisely throughout the day.</a:t>
            </a:r>
          </a:p>
          <a:p>
            <a:r>
              <a:rPr lang="en-US" sz="1200" dirty="0">
                <a:solidFill>
                  <a:prstClr val="black"/>
                </a:solidFill>
              </a:rPr>
              <a:t> </a:t>
            </a:r>
            <a:endParaRPr lang="en-US" sz="1200" b="1" dirty="0"/>
          </a:p>
          <a:p>
            <a:r>
              <a:rPr lang="en-US" sz="1200" dirty="0">
                <a:solidFill>
                  <a:prstClr val="black"/>
                </a:solidFill>
              </a:rPr>
              <a:t> </a:t>
            </a:r>
            <a:endParaRPr lang="en-US" sz="1200" b="1" dirty="0"/>
          </a:p>
          <a:p>
            <a:endParaRPr lang="en-US" sz="1200" dirty="0">
              <a:solidFill>
                <a:prstClr val="black"/>
              </a:solidFill>
            </a:endParaRPr>
          </a:p>
          <a:p>
            <a:r>
              <a:rPr lang="en-US" sz="1200" dirty="0">
                <a:solidFill>
                  <a:prstClr val="black"/>
                </a:solidFill>
              </a:rPr>
              <a:t> </a:t>
            </a:r>
            <a:endParaRPr lang="en-US" sz="1200" b="1" dirty="0"/>
          </a:p>
          <a:p>
            <a:endParaRPr lang="en-US" sz="1200" dirty="0">
              <a:solidFill>
                <a:prstClr val="black"/>
              </a:solidFill>
            </a:endParaRPr>
          </a:p>
        </p:txBody>
      </p:sp>
      <p:sp>
        <p:nvSpPr>
          <p:cNvPr id="12" name="Rectangle 11"/>
          <p:cNvSpPr/>
          <p:nvPr/>
        </p:nvSpPr>
        <p:spPr>
          <a:xfrm>
            <a:off x="5645888" y="6429"/>
            <a:ext cx="3498112" cy="523220"/>
          </a:xfrm>
          <a:prstGeom prst="rect">
            <a:avLst/>
          </a:prstGeom>
        </p:spPr>
        <p:txBody>
          <a:bodyPr wrap="square">
            <a:spAutoFit/>
          </a:bodyPr>
          <a:lstStyle/>
          <a:p>
            <a:pPr marL="0" lvl="1" algn="r"/>
            <a:r>
              <a:rPr lang="en-US" sz="1400" dirty="0">
                <a:latin typeface="Calibri Light" panose="020F0302020204030204" pitchFamily="34" charset="0"/>
                <a:cs typeface="Arial" panose="020B0604020202020204" pitchFamily="34" charset="0"/>
              </a:rPr>
              <a:t>Model: OFFK65877 </a:t>
            </a:r>
            <a:r>
              <a:rPr lang="en-US" sz="1400" dirty="0">
                <a:solidFill>
                  <a:srgbClr val="FF0000"/>
                </a:solidFill>
                <a:latin typeface="Calibri Light" panose="020F0302020204030204" pitchFamily="34" charset="0"/>
                <a:cs typeface="Arial" panose="020B0604020202020204" pitchFamily="34" charset="0"/>
              </a:rPr>
              <a:t/>
            </a:r>
            <a:br>
              <a:rPr lang="en-US" sz="1400" dirty="0">
                <a:solidFill>
                  <a:srgbClr val="FF0000"/>
                </a:solidFill>
                <a:latin typeface="Calibri Light" panose="020F0302020204030204" pitchFamily="34" charset="0"/>
                <a:cs typeface="Arial" panose="020B0604020202020204" pitchFamily="34" charset="0"/>
              </a:rPr>
            </a:br>
            <a:r>
              <a:rPr lang="en-US" sz="1400" dirty="0">
                <a:solidFill>
                  <a:prstClr val="black"/>
                </a:solidFill>
                <a:latin typeface="Calibri Light" panose="020F0302020204030204" pitchFamily="34" charset="0"/>
                <a:cs typeface="Arial" panose="020B0604020202020204" pitchFamily="34" charset="0"/>
              </a:rPr>
              <a:t>MSRP: $529.99</a:t>
            </a:r>
          </a:p>
        </p:txBody>
      </p:sp>
      <p:pic>
        <p:nvPicPr>
          <p:cNvPr id="3" name="Picture 2"/>
          <p:cNvPicPr>
            <a:picLocks noChangeAspect="1"/>
          </p:cNvPicPr>
          <p:nvPr/>
        </p:nvPicPr>
        <p:blipFill>
          <a:blip r:embed="rId2"/>
          <a:stretch>
            <a:fillRect/>
          </a:stretch>
        </p:blipFill>
        <p:spPr>
          <a:xfrm>
            <a:off x="185597" y="1476364"/>
            <a:ext cx="4689342" cy="476247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58" y="0"/>
            <a:ext cx="1653540" cy="924329"/>
          </a:xfrm>
          <a:prstGeom prst="rect">
            <a:avLst/>
          </a:prstGeom>
        </p:spPr>
      </p:pic>
    </p:spTree>
    <p:extLst>
      <p:ext uri="{BB962C8B-B14F-4D97-AF65-F5344CB8AC3E}">
        <p14:creationId xmlns:p14="http://schemas.microsoft.com/office/powerpoint/2010/main" val="40245767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471351" y="1076254"/>
            <a:ext cx="6672650" cy="400110"/>
          </a:xfrm>
          <a:prstGeom prst="rect">
            <a:avLst/>
          </a:prstGeom>
        </p:spPr>
        <p:txBody>
          <a:bodyPr wrap="square">
            <a:spAutoFit/>
          </a:bodyPr>
          <a:lstStyle/>
          <a:p>
            <a:r>
              <a:rPr lang="en-US" sz="2000" dirty="0">
                <a:solidFill>
                  <a:prstClr val="black"/>
                </a:solidFill>
                <a:latin typeface="Calibri Light" panose="020F0302020204030204" pitchFamily="34" charset="0"/>
                <a:cs typeface="Arial" panose="020B0604020202020204" pitchFamily="34" charset="0"/>
              </a:rPr>
              <a:t>AIRLIFT® </a:t>
            </a:r>
            <a:r>
              <a:rPr lang="en-US" sz="2000" dirty="0" smtClean="0">
                <a:solidFill>
                  <a:prstClr val="black"/>
                </a:solidFill>
                <a:latin typeface="Calibri Light" panose="020F0302020204030204" pitchFamily="34" charset="0"/>
                <a:cs typeface="Arial" panose="020B0604020202020204" pitchFamily="34" charset="0"/>
              </a:rPr>
              <a:t>S3 Electric Standing Desk </a:t>
            </a:r>
            <a:r>
              <a:rPr lang="en-US" sz="2000" dirty="0">
                <a:solidFill>
                  <a:prstClr val="black"/>
                </a:solidFill>
                <a:latin typeface="Calibri Light" panose="020F0302020204030204" pitchFamily="34" charset="0"/>
                <a:cs typeface="Arial" panose="020B0604020202020204" pitchFamily="34" charset="0"/>
              </a:rPr>
              <a:t>w/ Gray Frame + Walnut Top</a:t>
            </a:r>
            <a:endParaRPr lang="en-US" sz="2000" dirty="0">
              <a:solidFill>
                <a:prstClr val="black"/>
              </a:solidFill>
              <a:cs typeface="Arial" panose="020B0604020202020204" pitchFamily="34" charset="0"/>
            </a:endParaRPr>
          </a:p>
        </p:txBody>
      </p:sp>
      <p:sp>
        <p:nvSpPr>
          <p:cNvPr id="11" name="Rectangle 10"/>
          <p:cNvSpPr/>
          <p:nvPr/>
        </p:nvSpPr>
        <p:spPr>
          <a:xfrm>
            <a:off x="5117169" y="1476364"/>
            <a:ext cx="3784602" cy="5447645"/>
          </a:xfrm>
          <a:prstGeom prst="rect">
            <a:avLst/>
          </a:prstGeom>
        </p:spPr>
        <p:txBody>
          <a:bodyPr wrap="square">
            <a:spAutoFit/>
          </a:bodyPr>
          <a:lstStyle/>
          <a:p>
            <a:r>
              <a:rPr lang="en-US" sz="1200" b="1" dirty="0"/>
              <a:t>Fast Three-Section Frame </a:t>
            </a:r>
          </a:p>
          <a:p>
            <a:r>
              <a:rPr lang="en-US" sz="1200" dirty="0"/>
              <a:t>Rise higher and go lower with the three-section frame. The extra section allows the desk to dip as low as 24.8 inches high and rise to a height of 50.4 inches high at a speedy 1.49 inches per second.</a:t>
            </a:r>
          </a:p>
          <a:p>
            <a:endParaRPr lang="en-US" sz="1200" dirty="0"/>
          </a:p>
          <a:p>
            <a:r>
              <a:rPr lang="en-US" sz="1200" dirty="0"/>
              <a:t>Enjoy the ergonomic advantage of a standing desk no matter your height.</a:t>
            </a:r>
            <a:endParaRPr lang="en-US" sz="1200" b="1" dirty="0"/>
          </a:p>
          <a:p>
            <a:endParaRPr lang="en-US" sz="1200" b="1" dirty="0"/>
          </a:p>
          <a:p>
            <a:r>
              <a:rPr lang="en-US" sz="1200" b="1" dirty="0"/>
              <a:t>Ergonomic Desktop Design</a:t>
            </a:r>
          </a:p>
          <a:p>
            <a:r>
              <a:rPr lang="en-US" sz="1200" dirty="0"/>
              <a:t>Top measures 54 inches wide and features a curved side for a spacious, user-focused work surface. </a:t>
            </a:r>
          </a:p>
          <a:p>
            <a:endParaRPr lang="en-US" sz="1200" b="1" dirty="0"/>
          </a:p>
          <a:p>
            <a:endParaRPr lang="en-US" sz="1200" b="1" dirty="0"/>
          </a:p>
          <a:p>
            <a:pPr lvl="0"/>
            <a:r>
              <a:rPr lang="en-US" sz="1200" b="1" dirty="0">
                <a:solidFill>
                  <a:prstClr val="black"/>
                </a:solidFill>
              </a:rPr>
              <a:t>Powerful Dual Motors</a:t>
            </a:r>
          </a:p>
          <a:p>
            <a:r>
              <a:rPr lang="en-US" sz="1200" dirty="0"/>
              <a:t>Provide smooth and even movement when adjusting the top. A weight capacity of 264 lbs. and an adjustment rate of 1.49 inches per second, you don't have to sacrifice speed or strength.</a:t>
            </a:r>
          </a:p>
          <a:p>
            <a:endParaRPr lang="en-US" sz="1200" b="1" dirty="0"/>
          </a:p>
          <a:p>
            <a:endParaRPr lang="en-US" sz="1200" b="1" dirty="0"/>
          </a:p>
          <a:p>
            <a:r>
              <a:rPr lang="en-US" sz="1200" b="1" dirty="0"/>
              <a:t>Digital Keypad /w Memory</a:t>
            </a:r>
          </a:p>
          <a:p>
            <a:r>
              <a:rPr lang="en-US" sz="1200" dirty="0"/>
              <a:t>Save up to four height settings on the digital controller and adjust the table precisely throughout the day.</a:t>
            </a:r>
          </a:p>
          <a:p>
            <a:r>
              <a:rPr lang="en-US" sz="1200" dirty="0">
                <a:solidFill>
                  <a:prstClr val="black"/>
                </a:solidFill>
              </a:rPr>
              <a:t> </a:t>
            </a:r>
            <a:endParaRPr lang="en-US" sz="1200" b="1" dirty="0"/>
          </a:p>
          <a:p>
            <a:r>
              <a:rPr lang="en-US" sz="1200" dirty="0">
                <a:solidFill>
                  <a:prstClr val="black"/>
                </a:solidFill>
              </a:rPr>
              <a:t> </a:t>
            </a:r>
            <a:endParaRPr lang="en-US" sz="1200" b="1" dirty="0"/>
          </a:p>
          <a:p>
            <a:endParaRPr lang="en-US" sz="1200" dirty="0">
              <a:solidFill>
                <a:prstClr val="black"/>
              </a:solidFill>
            </a:endParaRPr>
          </a:p>
          <a:p>
            <a:r>
              <a:rPr lang="en-US" sz="1200" dirty="0">
                <a:solidFill>
                  <a:prstClr val="black"/>
                </a:solidFill>
              </a:rPr>
              <a:t> </a:t>
            </a:r>
            <a:endParaRPr lang="en-US" sz="1200" b="1" dirty="0"/>
          </a:p>
          <a:p>
            <a:endParaRPr lang="en-US" sz="1200" dirty="0">
              <a:solidFill>
                <a:prstClr val="black"/>
              </a:solidFill>
            </a:endParaRPr>
          </a:p>
        </p:txBody>
      </p:sp>
      <p:sp>
        <p:nvSpPr>
          <p:cNvPr id="12" name="Rectangle 11"/>
          <p:cNvSpPr/>
          <p:nvPr/>
        </p:nvSpPr>
        <p:spPr>
          <a:xfrm>
            <a:off x="5645888" y="6429"/>
            <a:ext cx="3498112" cy="523220"/>
          </a:xfrm>
          <a:prstGeom prst="rect">
            <a:avLst/>
          </a:prstGeom>
        </p:spPr>
        <p:txBody>
          <a:bodyPr wrap="square">
            <a:spAutoFit/>
          </a:bodyPr>
          <a:lstStyle/>
          <a:p>
            <a:pPr marL="0" lvl="1" algn="r"/>
            <a:r>
              <a:rPr lang="en-US" sz="1400" dirty="0">
                <a:latin typeface="Calibri Light" panose="020F0302020204030204" pitchFamily="34" charset="0"/>
                <a:cs typeface="Arial" panose="020B0604020202020204" pitchFamily="34" charset="0"/>
              </a:rPr>
              <a:t>Model: OFFK65876 </a:t>
            </a:r>
            <a:r>
              <a:rPr lang="en-US" sz="1400" dirty="0">
                <a:solidFill>
                  <a:srgbClr val="FF0000"/>
                </a:solidFill>
                <a:latin typeface="Calibri Light" panose="020F0302020204030204" pitchFamily="34" charset="0"/>
                <a:cs typeface="Arial" panose="020B0604020202020204" pitchFamily="34" charset="0"/>
              </a:rPr>
              <a:t/>
            </a:r>
            <a:br>
              <a:rPr lang="en-US" sz="1400" dirty="0">
                <a:solidFill>
                  <a:srgbClr val="FF0000"/>
                </a:solidFill>
                <a:latin typeface="Calibri Light" panose="020F0302020204030204" pitchFamily="34" charset="0"/>
                <a:cs typeface="Arial" panose="020B0604020202020204" pitchFamily="34" charset="0"/>
              </a:rPr>
            </a:br>
            <a:r>
              <a:rPr lang="en-US" sz="1400" dirty="0">
                <a:solidFill>
                  <a:prstClr val="black"/>
                </a:solidFill>
                <a:latin typeface="Calibri Light" panose="020F0302020204030204" pitchFamily="34" charset="0"/>
                <a:cs typeface="Arial" panose="020B0604020202020204" pitchFamily="34" charset="0"/>
              </a:rPr>
              <a:t>MSRP: $529.99</a:t>
            </a:r>
          </a:p>
        </p:txBody>
      </p:sp>
      <p:pic>
        <p:nvPicPr>
          <p:cNvPr id="3" name="Picture 2"/>
          <p:cNvPicPr>
            <a:picLocks noChangeAspect="1"/>
          </p:cNvPicPr>
          <p:nvPr/>
        </p:nvPicPr>
        <p:blipFill>
          <a:blip r:embed="rId2"/>
          <a:stretch>
            <a:fillRect/>
          </a:stretch>
        </p:blipFill>
        <p:spPr>
          <a:xfrm>
            <a:off x="356907" y="1566995"/>
            <a:ext cx="4228888" cy="449939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58" y="0"/>
            <a:ext cx="1653540" cy="924329"/>
          </a:xfrm>
          <a:prstGeom prst="rect">
            <a:avLst/>
          </a:prstGeom>
        </p:spPr>
      </p:pic>
    </p:spTree>
    <p:extLst>
      <p:ext uri="{BB962C8B-B14F-4D97-AF65-F5344CB8AC3E}">
        <p14:creationId xmlns:p14="http://schemas.microsoft.com/office/powerpoint/2010/main" val="3437389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5645888" y="6429"/>
            <a:ext cx="3498112" cy="523220"/>
          </a:xfrm>
          <a:prstGeom prst="rect">
            <a:avLst/>
          </a:prstGeom>
        </p:spPr>
        <p:txBody>
          <a:bodyPr wrap="square">
            <a:spAutoFit/>
          </a:bodyPr>
          <a:lstStyle/>
          <a:p>
            <a:pPr marL="0" lvl="1" algn="r"/>
            <a:r>
              <a:rPr lang="en-US" sz="1400" dirty="0">
                <a:solidFill>
                  <a:prstClr val="black"/>
                </a:solidFill>
                <a:latin typeface="Calibri Light" panose="020F0302020204030204" pitchFamily="34" charset="0"/>
                <a:cs typeface="Arial" panose="020B0604020202020204" pitchFamily="34" charset="0"/>
              </a:rPr>
              <a:t>Model: OFF65871</a:t>
            </a:r>
            <a:br>
              <a:rPr lang="en-US" sz="1400" dirty="0">
                <a:solidFill>
                  <a:prstClr val="black"/>
                </a:solidFill>
                <a:latin typeface="Calibri Light" panose="020F0302020204030204" pitchFamily="34" charset="0"/>
                <a:cs typeface="Arial" panose="020B0604020202020204" pitchFamily="34" charset="0"/>
              </a:rPr>
            </a:br>
            <a:r>
              <a:rPr lang="en-US" sz="1400" dirty="0">
                <a:solidFill>
                  <a:prstClr val="black"/>
                </a:solidFill>
                <a:latin typeface="Calibri Light" panose="020F0302020204030204" pitchFamily="34" charset="0"/>
                <a:cs typeface="Arial" panose="020B0604020202020204" pitchFamily="34" charset="0"/>
              </a:rPr>
              <a:t>MSRP: $399.99</a:t>
            </a:r>
          </a:p>
        </p:txBody>
      </p:sp>
      <p:pic>
        <p:nvPicPr>
          <p:cNvPr id="3" name="Picture 2">
            <a:extLst>
              <a:ext uri="{FF2B5EF4-FFF2-40B4-BE49-F238E27FC236}">
                <a16:creationId xmlns:a16="http://schemas.microsoft.com/office/drawing/2014/main" xmlns="" id="{E1633E96-8C1D-4DFE-8755-42A3B819C46E}"/>
              </a:ext>
            </a:extLst>
          </p:cNvPr>
          <p:cNvPicPr>
            <a:picLocks noChangeAspect="1"/>
          </p:cNvPicPr>
          <p:nvPr/>
        </p:nvPicPr>
        <p:blipFill>
          <a:blip r:embed="rId2"/>
          <a:stretch>
            <a:fillRect/>
          </a:stretch>
        </p:blipFill>
        <p:spPr>
          <a:xfrm>
            <a:off x="355601" y="1661301"/>
            <a:ext cx="3880724" cy="5114132"/>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58" y="0"/>
            <a:ext cx="1653540" cy="924329"/>
          </a:xfrm>
          <a:prstGeom prst="rect">
            <a:avLst/>
          </a:prstGeom>
        </p:spPr>
      </p:pic>
      <p:sp>
        <p:nvSpPr>
          <p:cNvPr id="7" name="Rectangle 6"/>
          <p:cNvSpPr/>
          <p:nvPr/>
        </p:nvSpPr>
        <p:spPr>
          <a:xfrm>
            <a:off x="4271012" y="1903757"/>
            <a:ext cx="4884685" cy="3847207"/>
          </a:xfrm>
          <a:prstGeom prst="rect">
            <a:avLst/>
          </a:prstGeom>
        </p:spPr>
        <p:txBody>
          <a:bodyPr wrap="square">
            <a:spAutoFit/>
          </a:bodyPr>
          <a:lstStyle/>
          <a:p>
            <a:r>
              <a:rPr lang="en-US" sz="1400" dirty="0">
                <a:latin typeface="Calibri Light" panose="020F0302020204030204" pitchFamily="34" charset="0"/>
                <a:cs typeface="Arial" panose="020B0604020202020204" pitchFamily="34" charset="0"/>
              </a:rPr>
              <a:t>Features</a:t>
            </a:r>
            <a:endParaRPr lang="en-US" sz="1200" dirty="0">
              <a:latin typeface="Calibri Light" panose="020F0302020204030204" pitchFamily="34" charset="0"/>
              <a:cs typeface="Arial" panose="020B0604020202020204" pitchFamily="34" charset="0"/>
            </a:endParaRPr>
          </a:p>
          <a:p>
            <a:pPr marL="171450" indent="-171450">
              <a:buFont typeface="Arial" panose="020B0604020202020204" pitchFamily="34" charset="0"/>
              <a:buChar char="•"/>
            </a:pPr>
            <a:r>
              <a:rPr lang="en-US" sz="1200" dirty="0"/>
              <a:t>Convenient size designed for home offices, bedrooms and apartments</a:t>
            </a:r>
          </a:p>
          <a:p>
            <a:pPr marL="171450" indent="-171450">
              <a:buFont typeface="Arial" panose="020B0604020202020204" pitchFamily="34" charset="0"/>
              <a:buChar char="•"/>
            </a:pPr>
            <a:r>
              <a:rPr lang="en-US" sz="1200" dirty="0"/>
              <a:t>Touchscreen controller with 3 memory settings let multiple users store their ideal height settings easily</a:t>
            </a:r>
          </a:p>
          <a:p>
            <a:pPr marL="171450" indent="-171450">
              <a:buFont typeface="Arial" panose="020B0604020202020204" pitchFamily="34" charset="0"/>
              <a:buChar char="•"/>
            </a:pPr>
            <a:r>
              <a:rPr lang="en-US" sz="1200" dirty="0"/>
              <a:t>Dual 2.4A USB ports quickly charge iPads and power-hungry devices</a:t>
            </a:r>
          </a:p>
          <a:p>
            <a:pPr marL="171450" indent="-171450">
              <a:buFont typeface="Arial" panose="020B0604020202020204" pitchFamily="34" charset="0"/>
              <a:buChar char="•"/>
            </a:pPr>
            <a:r>
              <a:rPr lang="en-US" sz="1200" dirty="0"/>
              <a:t>Single drawer features two compartments to organize your workspace</a:t>
            </a:r>
          </a:p>
          <a:p>
            <a:pPr marL="171450" indent="-171450">
              <a:buFont typeface="Arial" panose="020B0604020202020204" pitchFamily="34" charset="0"/>
              <a:buChar char="•"/>
            </a:pPr>
            <a:r>
              <a:rPr lang="en-US" sz="1200" dirty="0"/>
              <a:t>Top is available in a variety of materials and finishes</a:t>
            </a:r>
          </a:p>
          <a:p>
            <a:pPr marL="171450" indent="-171450">
              <a:buFont typeface="Arial" panose="020B0604020202020204" pitchFamily="34" charset="0"/>
              <a:buChar char="•"/>
            </a:pPr>
            <a:r>
              <a:rPr lang="en-US" sz="1200" dirty="0"/>
              <a:t>Steel frame construction for strength and durability </a:t>
            </a:r>
          </a:p>
          <a:p>
            <a:pPr marL="171450" indent="-171450">
              <a:buFont typeface="Arial" panose="020B0604020202020204" pitchFamily="34" charset="0"/>
              <a:buChar char="•"/>
            </a:pPr>
            <a:r>
              <a:rPr lang="en-US" sz="1200" dirty="0"/>
              <a:t>Adjustable leveling feet for stability on any surface</a:t>
            </a:r>
          </a:p>
          <a:p>
            <a:pPr marL="171450" indent="-171450">
              <a:buFont typeface="Arial" panose="020B0604020202020204" pitchFamily="34" charset="0"/>
              <a:buChar char="•"/>
            </a:pPr>
            <a:r>
              <a:rPr lang="en-US" sz="1200" dirty="0"/>
              <a:t>Assembly is easy with only a few parts</a:t>
            </a:r>
          </a:p>
          <a:p>
            <a:endParaRPr lang="en-US" sz="1200" b="1" dirty="0">
              <a:cs typeface="Arial" panose="020B0604020202020204" pitchFamily="34" charset="0"/>
            </a:endParaRPr>
          </a:p>
          <a:p>
            <a:r>
              <a:rPr lang="en-US" sz="1400" dirty="0">
                <a:latin typeface="Calibri Light" panose="020F0302020204030204" pitchFamily="34" charset="0"/>
                <a:cs typeface="Arial" panose="020B0604020202020204" pitchFamily="34" charset="0"/>
              </a:rPr>
              <a:t>Specifications</a:t>
            </a:r>
            <a:endParaRPr lang="en-US" sz="1200" dirty="0">
              <a:latin typeface="Calibri Light" panose="020F0302020204030204" pitchFamily="34" charset="0"/>
              <a:cs typeface="Arial" panose="020B0604020202020204" pitchFamily="34" charset="0"/>
            </a:endParaRPr>
          </a:p>
          <a:p>
            <a:r>
              <a:rPr lang="en-US" sz="1200" dirty="0"/>
              <a:t>Top Material: </a:t>
            </a:r>
            <a:r>
              <a:rPr lang="en-US" sz="1200" b="1" dirty="0"/>
              <a:t>Tempered </a:t>
            </a:r>
            <a:r>
              <a:rPr lang="en-US" sz="1200" b="1" dirty="0" smtClean="0"/>
              <a:t>glass</a:t>
            </a:r>
          </a:p>
          <a:p>
            <a:r>
              <a:rPr lang="en-US" sz="1200" dirty="0" smtClean="0"/>
              <a:t>Top Color: </a:t>
            </a:r>
            <a:r>
              <a:rPr lang="en-US" sz="1200" b="1" dirty="0" smtClean="0"/>
              <a:t>Black</a:t>
            </a:r>
            <a:endParaRPr lang="en-US" sz="1200" b="1" dirty="0"/>
          </a:p>
          <a:p>
            <a:r>
              <a:rPr lang="en-US" sz="1200" dirty="0"/>
              <a:t>Top Area:</a:t>
            </a:r>
            <a:r>
              <a:rPr lang="en-US" sz="1200" b="1" dirty="0"/>
              <a:t> </a:t>
            </a:r>
            <a:r>
              <a:rPr lang="en-US" sz="1200" b="1" dirty="0" smtClean="0"/>
              <a:t>47.6" </a:t>
            </a:r>
            <a:r>
              <a:rPr lang="en-US" sz="1200" b="1" dirty="0"/>
              <a:t>W x 24" D x 2.75" </a:t>
            </a:r>
            <a:r>
              <a:rPr lang="en-US" sz="1200" b="1" dirty="0" smtClean="0"/>
              <a:t>H</a:t>
            </a:r>
          </a:p>
          <a:p>
            <a:r>
              <a:rPr lang="en-US" sz="1200" dirty="0" smtClean="0"/>
              <a:t>Frame Color: </a:t>
            </a:r>
            <a:r>
              <a:rPr lang="en-US" sz="1200" b="1" dirty="0" smtClean="0"/>
              <a:t>Black</a:t>
            </a:r>
            <a:endParaRPr lang="en-US" sz="1200" b="1" dirty="0"/>
          </a:p>
          <a:p>
            <a:r>
              <a:rPr lang="en-US" sz="1200" dirty="0"/>
              <a:t>Adjustment Type: </a:t>
            </a:r>
            <a:r>
              <a:rPr lang="en-US" sz="1200" b="1" dirty="0"/>
              <a:t>Dual electric motors</a:t>
            </a:r>
          </a:p>
          <a:p>
            <a:r>
              <a:rPr lang="en-US" sz="1200" dirty="0"/>
              <a:t>Adjustment Range: </a:t>
            </a:r>
            <a:r>
              <a:rPr lang="en-US" sz="1200" b="1" dirty="0"/>
              <a:t>29" to 47" H</a:t>
            </a:r>
          </a:p>
          <a:p>
            <a:r>
              <a:rPr lang="en-US" sz="1200" dirty="0"/>
              <a:t>Overall Size: </a:t>
            </a:r>
            <a:r>
              <a:rPr lang="en-US" sz="1200" b="1" dirty="0" smtClean="0"/>
              <a:t>47.6" </a:t>
            </a:r>
            <a:r>
              <a:rPr lang="en-US" sz="1200" b="1" dirty="0"/>
              <a:t>W x 24" D (29" to 47" H)</a:t>
            </a:r>
          </a:p>
          <a:p>
            <a:r>
              <a:rPr lang="en-US" sz="1200" dirty="0"/>
              <a:t>Frame material:</a:t>
            </a:r>
            <a:r>
              <a:rPr lang="en-US" sz="1200" b="1" dirty="0"/>
              <a:t> Steel </a:t>
            </a:r>
          </a:p>
        </p:txBody>
      </p:sp>
      <p:sp>
        <p:nvSpPr>
          <p:cNvPr id="9" name="Rectangle 8"/>
          <p:cNvSpPr/>
          <p:nvPr/>
        </p:nvSpPr>
        <p:spPr>
          <a:xfrm>
            <a:off x="3973529" y="962166"/>
            <a:ext cx="5182168" cy="707886"/>
          </a:xfrm>
          <a:prstGeom prst="rect">
            <a:avLst/>
          </a:prstGeom>
        </p:spPr>
        <p:txBody>
          <a:bodyPr wrap="square">
            <a:spAutoFit/>
          </a:bodyPr>
          <a:lstStyle/>
          <a:p>
            <a:r>
              <a:rPr lang="da-DK" sz="2000" dirty="0" smtClean="0">
                <a:latin typeface="Calibri Light" panose="020F0302020204030204" pitchFamily="34" charset="0"/>
                <a:cs typeface="Arial" panose="020B0604020202020204" pitchFamily="34" charset="0"/>
              </a:rPr>
              <a:t>AIRLIFT</a:t>
            </a:r>
            <a:r>
              <a:rPr lang="en-US" sz="2000" dirty="0" smtClean="0">
                <a:latin typeface="Calibri Light" panose="020F0302020204030204" pitchFamily="34" charset="0"/>
              </a:rPr>
              <a:t>®</a:t>
            </a:r>
            <a:r>
              <a:rPr lang="da-DK" sz="2000" dirty="0" smtClean="0">
                <a:latin typeface="Calibri Light" panose="020F0302020204030204" pitchFamily="34" charset="0"/>
                <a:cs typeface="Arial" panose="020B0604020202020204" pitchFamily="34" charset="0"/>
              </a:rPr>
              <a:t> </a:t>
            </a:r>
            <a:r>
              <a:rPr lang="en-US" sz="2000" dirty="0">
                <a:latin typeface="Calibri Light" panose="020F0302020204030204" pitchFamily="34" charset="0"/>
                <a:cs typeface="Arial" panose="020B0604020202020204" pitchFamily="34" charset="0"/>
              </a:rPr>
              <a:t>Tempered Glass Electric Standing Desk with Dual USB Charger and </a:t>
            </a:r>
            <a:r>
              <a:rPr lang="en-US" sz="2000" dirty="0" smtClean="0">
                <a:latin typeface="Calibri Light" panose="020F0302020204030204" pitchFamily="34" charset="0"/>
                <a:cs typeface="Arial" panose="020B0604020202020204" pitchFamily="34" charset="0"/>
              </a:rPr>
              <a:t>Drawer, Black/Black</a:t>
            </a:r>
            <a:endParaRPr lang="da-DK" sz="2000" dirty="0">
              <a:latin typeface="Calibri Light" panose="020F0302020204030204" pitchFamily="34" charset="0"/>
              <a:cs typeface="Arial" panose="020B0604020202020204" pitchFamily="34" charset="0"/>
            </a:endParaRPr>
          </a:p>
        </p:txBody>
      </p:sp>
    </p:spTree>
    <p:extLst>
      <p:ext uri="{BB962C8B-B14F-4D97-AF65-F5344CB8AC3E}">
        <p14:creationId xmlns:p14="http://schemas.microsoft.com/office/powerpoint/2010/main" val="26681678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5645888" y="6429"/>
            <a:ext cx="3498112" cy="523220"/>
          </a:xfrm>
          <a:prstGeom prst="rect">
            <a:avLst/>
          </a:prstGeom>
        </p:spPr>
        <p:txBody>
          <a:bodyPr wrap="square">
            <a:spAutoFit/>
          </a:bodyPr>
          <a:lstStyle/>
          <a:p>
            <a:pPr marL="0" lvl="1" algn="r"/>
            <a:r>
              <a:rPr lang="en-US" sz="1400" dirty="0">
                <a:solidFill>
                  <a:prstClr val="black"/>
                </a:solidFill>
                <a:latin typeface="Calibri Light" panose="020F0302020204030204" pitchFamily="34" charset="0"/>
                <a:cs typeface="Arial" panose="020B0604020202020204" pitchFamily="34" charset="0"/>
              </a:rPr>
              <a:t>Model: OFF65872</a:t>
            </a:r>
            <a:br>
              <a:rPr lang="en-US" sz="1400" dirty="0">
                <a:solidFill>
                  <a:prstClr val="black"/>
                </a:solidFill>
                <a:latin typeface="Calibri Light" panose="020F0302020204030204" pitchFamily="34" charset="0"/>
                <a:cs typeface="Arial" panose="020B0604020202020204" pitchFamily="34" charset="0"/>
              </a:rPr>
            </a:br>
            <a:r>
              <a:rPr lang="en-US" sz="1400" dirty="0">
                <a:solidFill>
                  <a:prstClr val="black"/>
                </a:solidFill>
                <a:latin typeface="Calibri Light" panose="020F0302020204030204" pitchFamily="34" charset="0"/>
                <a:cs typeface="Arial" panose="020B0604020202020204" pitchFamily="34" charset="0"/>
              </a:rPr>
              <a:t>MSRP: $399.99</a:t>
            </a:r>
          </a:p>
        </p:txBody>
      </p:sp>
      <p:pic>
        <p:nvPicPr>
          <p:cNvPr id="4" name="Picture 3">
            <a:extLst>
              <a:ext uri="{FF2B5EF4-FFF2-40B4-BE49-F238E27FC236}">
                <a16:creationId xmlns:a16="http://schemas.microsoft.com/office/drawing/2014/main" xmlns="" id="{0E1BEA29-9BFE-461E-AE27-4478EAA61C06}"/>
              </a:ext>
            </a:extLst>
          </p:cNvPr>
          <p:cNvPicPr>
            <a:picLocks noChangeAspect="1"/>
          </p:cNvPicPr>
          <p:nvPr/>
        </p:nvPicPr>
        <p:blipFill>
          <a:blip r:embed="rId2"/>
          <a:stretch>
            <a:fillRect/>
          </a:stretch>
        </p:blipFill>
        <p:spPr>
          <a:xfrm>
            <a:off x="266701" y="1734075"/>
            <a:ext cx="3980182" cy="4917288"/>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58" y="0"/>
            <a:ext cx="1653540" cy="924329"/>
          </a:xfrm>
          <a:prstGeom prst="rect">
            <a:avLst/>
          </a:prstGeom>
        </p:spPr>
      </p:pic>
      <p:sp>
        <p:nvSpPr>
          <p:cNvPr id="7" name="Rectangle 6"/>
          <p:cNvSpPr/>
          <p:nvPr/>
        </p:nvSpPr>
        <p:spPr>
          <a:xfrm>
            <a:off x="4271012" y="1903757"/>
            <a:ext cx="4884685" cy="3847207"/>
          </a:xfrm>
          <a:prstGeom prst="rect">
            <a:avLst/>
          </a:prstGeom>
        </p:spPr>
        <p:txBody>
          <a:bodyPr wrap="square">
            <a:spAutoFit/>
          </a:bodyPr>
          <a:lstStyle/>
          <a:p>
            <a:r>
              <a:rPr lang="en-US" sz="1400" dirty="0">
                <a:latin typeface="Calibri Light" panose="020F0302020204030204" pitchFamily="34" charset="0"/>
                <a:cs typeface="Arial" panose="020B0604020202020204" pitchFamily="34" charset="0"/>
              </a:rPr>
              <a:t>Features</a:t>
            </a:r>
            <a:endParaRPr lang="en-US" sz="1200" dirty="0">
              <a:latin typeface="Calibri Light" panose="020F0302020204030204" pitchFamily="34" charset="0"/>
              <a:cs typeface="Arial" panose="020B0604020202020204" pitchFamily="34" charset="0"/>
            </a:endParaRPr>
          </a:p>
          <a:p>
            <a:pPr marL="171450" indent="-171450">
              <a:buFont typeface="Arial" panose="020B0604020202020204" pitchFamily="34" charset="0"/>
              <a:buChar char="•"/>
            </a:pPr>
            <a:r>
              <a:rPr lang="en-US" sz="1200" dirty="0"/>
              <a:t>Convenient size designed for home offices, bedrooms and apartments</a:t>
            </a:r>
          </a:p>
          <a:p>
            <a:pPr marL="171450" indent="-171450">
              <a:buFont typeface="Arial" panose="020B0604020202020204" pitchFamily="34" charset="0"/>
              <a:buChar char="•"/>
            </a:pPr>
            <a:r>
              <a:rPr lang="en-US" sz="1200" dirty="0"/>
              <a:t>Touchscreen controller with 3 memory settings let multiple users store their ideal height settings easily</a:t>
            </a:r>
          </a:p>
          <a:p>
            <a:pPr marL="171450" indent="-171450">
              <a:buFont typeface="Arial" panose="020B0604020202020204" pitchFamily="34" charset="0"/>
              <a:buChar char="•"/>
            </a:pPr>
            <a:r>
              <a:rPr lang="en-US" sz="1200" dirty="0"/>
              <a:t>Dual 2.4A USB ports quickly charge iPads and power-hungry devices</a:t>
            </a:r>
          </a:p>
          <a:p>
            <a:pPr marL="171450" indent="-171450">
              <a:buFont typeface="Arial" panose="020B0604020202020204" pitchFamily="34" charset="0"/>
              <a:buChar char="•"/>
            </a:pPr>
            <a:r>
              <a:rPr lang="en-US" sz="1200" dirty="0"/>
              <a:t>Single drawer features two compartments to organize your workspace</a:t>
            </a:r>
          </a:p>
          <a:p>
            <a:pPr marL="171450" indent="-171450">
              <a:buFont typeface="Arial" panose="020B0604020202020204" pitchFamily="34" charset="0"/>
              <a:buChar char="•"/>
            </a:pPr>
            <a:r>
              <a:rPr lang="en-US" sz="1200" dirty="0"/>
              <a:t>Top is available in a variety of materials and finishes</a:t>
            </a:r>
          </a:p>
          <a:p>
            <a:pPr marL="171450" indent="-171450">
              <a:buFont typeface="Arial" panose="020B0604020202020204" pitchFamily="34" charset="0"/>
              <a:buChar char="•"/>
            </a:pPr>
            <a:r>
              <a:rPr lang="en-US" sz="1200" dirty="0"/>
              <a:t>Steel frame construction for strength and durability </a:t>
            </a:r>
          </a:p>
          <a:p>
            <a:pPr marL="171450" indent="-171450">
              <a:buFont typeface="Arial" panose="020B0604020202020204" pitchFamily="34" charset="0"/>
              <a:buChar char="•"/>
            </a:pPr>
            <a:r>
              <a:rPr lang="en-US" sz="1200" dirty="0"/>
              <a:t>Adjustable leveling feet for stability on any surface</a:t>
            </a:r>
          </a:p>
          <a:p>
            <a:pPr marL="171450" indent="-171450">
              <a:buFont typeface="Arial" panose="020B0604020202020204" pitchFamily="34" charset="0"/>
              <a:buChar char="•"/>
            </a:pPr>
            <a:r>
              <a:rPr lang="en-US" sz="1200" dirty="0"/>
              <a:t>Assembly is easy with only a few parts</a:t>
            </a:r>
          </a:p>
          <a:p>
            <a:endParaRPr lang="en-US" sz="1200" b="1" dirty="0">
              <a:cs typeface="Arial" panose="020B0604020202020204" pitchFamily="34" charset="0"/>
            </a:endParaRPr>
          </a:p>
          <a:p>
            <a:r>
              <a:rPr lang="en-US" sz="1400" dirty="0">
                <a:latin typeface="Calibri Light" panose="020F0302020204030204" pitchFamily="34" charset="0"/>
                <a:cs typeface="Arial" panose="020B0604020202020204" pitchFamily="34" charset="0"/>
              </a:rPr>
              <a:t>Specifications</a:t>
            </a:r>
            <a:endParaRPr lang="en-US" sz="1200" dirty="0">
              <a:latin typeface="Calibri Light" panose="020F0302020204030204" pitchFamily="34" charset="0"/>
              <a:cs typeface="Arial" panose="020B0604020202020204" pitchFamily="34" charset="0"/>
            </a:endParaRPr>
          </a:p>
          <a:p>
            <a:r>
              <a:rPr lang="en-US" sz="1200" dirty="0"/>
              <a:t>Top Material: </a:t>
            </a:r>
            <a:r>
              <a:rPr lang="en-US" sz="1200" b="1" dirty="0"/>
              <a:t>Tempered </a:t>
            </a:r>
            <a:r>
              <a:rPr lang="en-US" sz="1200" b="1" dirty="0" smtClean="0"/>
              <a:t>glass</a:t>
            </a:r>
          </a:p>
          <a:p>
            <a:r>
              <a:rPr lang="en-US" sz="1200" dirty="0" smtClean="0"/>
              <a:t>Top Color</a:t>
            </a:r>
            <a:r>
              <a:rPr lang="en-US" sz="1200" smtClean="0"/>
              <a:t>: </a:t>
            </a:r>
            <a:r>
              <a:rPr lang="en-US" sz="1200" b="1" smtClean="0"/>
              <a:t>Black</a:t>
            </a:r>
            <a:endParaRPr lang="en-US" sz="1200" b="1" dirty="0"/>
          </a:p>
          <a:p>
            <a:r>
              <a:rPr lang="en-US" sz="1200" dirty="0"/>
              <a:t>Top Area:</a:t>
            </a:r>
            <a:r>
              <a:rPr lang="en-US" sz="1200" b="1" dirty="0"/>
              <a:t> </a:t>
            </a:r>
            <a:r>
              <a:rPr lang="en-US" sz="1200" b="1" dirty="0" smtClean="0"/>
              <a:t>47.6" </a:t>
            </a:r>
            <a:r>
              <a:rPr lang="en-US" sz="1200" b="1" dirty="0"/>
              <a:t>W x 24" D x 2.75" </a:t>
            </a:r>
            <a:r>
              <a:rPr lang="en-US" sz="1200" b="1" dirty="0" smtClean="0"/>
              <a:t>H</a:t>
            </a:r>
          </a:p>
          <a:p>
            <a:r>
              <a:rPr lang="en-US" sz="1200" dirty="0" smtClean="0"/>
              <a:t>Frame Color: </a:t>
            </a:r>
            <a:r>
              <a:rPr lang="en-US" sz="1200" b="1" dirty="0" smtClean="0"/>
              <a:t>Gray</a:t>
            </a:r>
            <a:endParaRPr lang="en-US" sz="1200" b="1" dirty="0"/>
          </a:p>
          <a:p>
            <a:r>
              <a:rPr lang="en-US" sz="1200" dirty="0"/>
              <a:t>Adjustment Type: </a:t>
            </a:r>
            <a:r>
              <a:rPr lang="en-US" sz="1200" b="1" dirty="0"/>
              <a:t>Dual electric motors</a:t>
            </a:r>
          </a:p>
          <a:p>
            <a:r>
              <a:rPr lang="en-US" sz="1200" dirty="0"/>
              <a:t>Adjustment Range: </a:t>
            </a:r>
            <a:r>
              <a:rPr lang="en-US" sz="1200" b="1" dirty="0"/>
              <a:t>29" to 47" H</a:t>
            </a:r>
          </a:p>
          <a:p>
            <a:r>
              <a:rPr lang="en-US" sz="1200" dirty="0"/>
              <a:t>Overall Size: </a:t>
            </a:r>
            <a:r>
              <a:rPr lang="en-US" sz="1200" b="1" dirty="0" smtClean="0"/>
              <a:t>47.6" </a:t>
            </a:r>
            <a:r>
              <a:rPr lang="en-US" sz="1200" b="1" dirty="0"/>
              <a:t>W x 24" D (29" to 47" H)</a:t>
            </a:r>
          </a:p>
          <a:p>
            <a:r>
              <a:rPr lang="en-US" sz="1200" dirty="0"/>
              <a:t>Frame material:</a:t>
            </a:r>
            <a:r>
              <a:rPr lang="en-US" sz="1200" b="1" dirty="0"/>
              <a:t> Steel </a:t>
            </a:r>
          </a:p>
        </p:txBody>
      </p:sp>
      <p:sp>
        <p:nvSpPr>
          <p:cNvPr id="9" name="Rectangle 8"/>
          <p:cNvSpPr/>
          <p:nvPr/>
        </p:nvSpPr>
        <p:spPr>
          <a:xfrm>
            <a:off x="3973529" y="962166"/>
            <a:ext cx="5182168" cy="707886"/>
          </a:xfrm>
          <a:prstGeom prst="rect">
            <a:avLst/>
          </a:prstGeom>
        </p:spPr>
        <p:txBody>
          <a:bodyPr wrap="square">
            <a:spAutoFit/>
          </a:bodyPr>
          <a:lstStyle/>
          <a:p>
            <a:r>
              <a:rPr lang="da-DK" sz="2000" dirty="0" smtClean="0">
                <a:latin typeface="Calibri Light" panose="020F0302020204030204" pitchFamily="34" charset="0"/>
                <a:cs typeface="Arial" panose="020B0604020202020204" pitchFamily="34" charset="0"/>
              </a:rPr>
              <a:t>AIRLIFT</a:t>
            </a:r>
            <a:r>
              <a:rPr lang="en-US" sz="2000" dirty="0" smtClean="0">
                <a:latin typeface="Calibri Light" panose="020F0302020204030204" pitchFamily="34" charset="0"/>
              </a:rPr>
              <a:t>®</a:t>
            </a:r>
            <a:r>
              <a:rPr lang="da-DK" sz="2000" dirty="0" smtClean="0">
                <a:latin typeface="Calibri Light" panose="020F0302020204030204" pitchFamily="34" charset="0"/>
                <a:cs typeface="Arial" panose="020B0604020202020204" pitchFamily="34" charset="0"/>
              </a:rPr>
              <a:t> </a:t>
            </a:r>
            <a:r>
              <a:rPr lang="en-US" sz="2000" dirty="0">
                <a:latin typeface="Calibri Light" panose="020F0302020204030204" pitchFamily="34" charset="0"/>
                <a:cs typeface="Arial" panose="020B0604020202020204" pitchFamily="34" charset="0"/>
              </a:rPr>
              <a:t>Tempered Glass Electric Standing Desk with Dual USB Charger and </a:t>
            </a:r>
            <a:r>
              <a:rPr lang="en-US" sz="2000" dirty="0" smtClean="0">
                <a:latin typeface="Calibri Light" panose="020F0302020204030204" pitchFamily="34" charset="0"/>
                <a:cs typeface="Arial" panose="020B0604020202020204" pitchFamily="34" charset="0"/>
              </a:rPr>
              <a:t>Drawer, Black/Gray</a:t>
            </a:r>
            <a:endParaRPr lang="da-DK" sz="2000" dirty="0">
              <a:latin typeface="Calibri Light" panose="020F0302020204030204" pitchFamily="34" charset="0"/>
              <a:cs typeface="Arial" panose="020B0604020202020204" pitchFamily="34" charset="0"/>
            </a:endParaRPr>
          </a:p>
        </p:txBody>
      </p:sp>
    </p:spTree>
    <p:extLst>
      <p:ext uri="{BB962C8B-B14F-4D97-AF65-F5344CB8AC3E}">
        <p14:creationId xmlns:p14="http://schemas.microsoft.com/office/powerpoint/2010/main" val="5764215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5645888" y="6429"/>
            <a:ext cx="3498112" cy="523220"/>
          </a:xfrm>
          <a:prstGeom prst="rect">
            <a:avLst/>
          </a:prstGeom>
        </p:spPr>
        <p:txBody>
          <a:bodyPr wrap="square">
            <a:spAutoFit/>
          </a:bodyPr>
          <a:lstStyle/>
          <a:p>
            <a:pPr marL="0" lvl="1" algn="r"/>
            <a:r>
              <a:rPr lang="en-US" sz="1400" dirty="0">
                <a:solidFill>
                  <a:prstClr val="black"/>
                </a:solidFill>
                <a:latin typeface="Calibri Light" panose="020F0302020204030204" pitchFamily="34" charset="0"/>
                <a:cs typeface="Arial" panose="020B0604020202020204" pitchFamily="34" charset="0"/>
              </a:rPr>
              <a:t>Model: OFF65873</a:t>
            </a:r>
            <a:br>
              <a:rPr lang="en-US" sz="1400" dirty="0">
                <a:solidFill>
                  <a:prstClr val="black"/>
                </a:solidFill>
                <a:latin typeface="Calibri Light" panose="020F0302020204030204" pitchFamily="34" charset="0"/>
                <a:cs typeface="Arial" panose="020B0604020202020204" pitchFamily="34" charset="0"/>
              </a:rPr>
            </a:br>
            <a:r>
              <a:rPr lang="en-US" sz="1400" dirty="0">
                <a:solidFill>
                  <a:prstClr val="black"/>
                </a:solidFill>
                <a:latin typeface="Calibri Light" panose="020F0302020204030204" pitchFamily="34" charset="0"/>
                <a:cs typeface="Arial" panose="020B0604020202020204" pitchFamily="34" charset="0"/>
              </a:rPr>
              <a:t>MSRP: $399.99</a:t>
            </a:r>
          </a:p>
        </p:txBody>
      </p:sp>
      <p:pic>
        <p:nvPicPr>
          <p:cNvPr id="3" name="Picture 2">
            <a:extLst>
              <a:ext uri="{FF2B5EF4-FFF2-40B4-BE49-F238E27FC236}">
                <a16:creationId xmlns:a16="http://schemas.microsoft.com/office/drawing/2014/main" xmlns="" id="{08518E6C-7F8E-47C0-9CA4-C5382F994ABC}"/>
              </a:ext>
            </a:extLst>
          </p:cNvPr>
          <p:cNvPicPr>
            <a:picLocks noChangeAspect="1"/>
          </p:cNvPicPr>
          <p:nvPr/>
        </p:nvPicPr>
        <p:blipFill>
          <a:blip r:embed="rId2"/>
          <a:stretch>
            <a:fillRect/>
          </a:stretch>
        </p:blipFill>
        <p:spPr>
          <a:xfrm>
            <a:off x="266701" y="1619789"/>
            <a:ext cx="4071762" cy="514494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58" y="0"/>
            <a:ext cx="1653540" cy="924329"/>
          </a:xfrm>
          <a:prstGeom prst="rect">
            <a:avLst/>
          </a:prstGeom>
        </p:spPr>
      </p:pic>
      <p:sp>
        <p:nvSpPr>
          <p:cNvPr id="8" name="Rectangle 7"/>
          <p:cNvSpPr/>
          <p:nvPr/>
        </p:nvSpPr>
        <p:spPr>
          <a:xfrm>
            <a:off x="4271012" y="1903757"/>
            <a:ext cx="4884685" cy="3847207"/>
          </a:xfrm>
          <a:prstGeom prst="rect">
            <a:avLst/>
          </a:prstGeom>
        </p:spPr>
        <p:txBody>
          <a:bodyPr wrap="square">
            <a:spAutoFit/>
          </a:bodyPr>
          <a:lstStyle/>
          <a:p>
            <a:r>
              <a:rPr lang="en-US" sz="1400" dirty="0">
                <a:latin typeface="Calibri Light" panose="020F0302020204030204" pitchFamily="34" charset="0"/>
                <a:cs typeface="Arial" panose="020B0604020202020204" pitchFamily="34" charset="0"/>
              </a:rPr>
              <a:t>Features</a:t>
            </a:r>
            <a:endParaRPr lang="en-US" sz="1200" dirty="0">
              <a:latin typeface="Calibri Light" panose="020F0302020204030204" pitchFamily="34" charset="0"/>
              <a:cs typeface="Arial" panose="020B0604020202020204" pitchFamily="34" charset="0"/>
            </a:endParaRPr>
          </a:p>
          <a:p>
            <a:pPr marL="171450" indent="-171450">
              <a:buFont typeface="Arial" panose="020B0604020202020204" pitchFamily="34" charset="0"/>
              <a:buChar char="•"/>
            </a:pPr>
            <a:r>
              <a:rPr lang="en-US" sz="1200" dirty="0"/>
              <a:t>Convenient size designed for home offices, bedrooms and apartments</a:t>
            </a:r>
          </a:p>
          <a:p>
            <a:pPr marL="171450" indent="-171450">
              <a:buFont typeface="Arial" panose="020B0604020202020204" pitchFamily="34" charset="0"/>
              <a:buChar char="•"/>
            </a:pPr>
            <a:r>
              <a:rPr lang="en-US" sz="1200" dirty="0"/>
              <a:t>Touchscreen controller with 3 memory settings let multiple users store their ideal height settings easily</a:t>
            </a:r>
          </a:p>
          <a:p>
            <a:pPr marL="171450" indent="-171450">
              <a:buFont typeface="Arial" panose="020B0604020202020204" pitchFamily="34" charset="0"/>
              <a:buChar char="•"/>
            </a:pPr>
            <a:r>
              <a:rPr lang="en-US" sz="1200" dirty="0"/>
              <a:t>Dual 2.4A USB ports quickly charge iPads and power-hungry devices</a:t>
            </a:r>
          </a:p>
          <a:p>
            <a:pPr marL="171450" indent="-171450">
              <a:buFont typeface="Arial" panose="020B0604020202020204" pitchFamily="34" charset="0"/>
              <a:buChar char="•"/>
            </a:pPr>
            <a:r>
              <a:rPr lang="en-US" sz="1200" dirty="0"/>
              <a:t>Single drawer features two compartments to organize your workspace</a:t>
            </a:r>
          </a:p>
          <a:p>
            <a:pPr marL="171450" indent="-171450">
              <a:buFont typeface="Arial" panose="020B0604020202020204" pitchFamily="34" charset="0"/>
              <a:buChar char="•"/>
            </a:pPr>
            <a:r>
              <a:rPr lang="en-US" sz="1200" dirty="0"/>
              <a:t>Top is available in a variety of materials and finishes</a:t>
            </a:r>
          </a:p>
          <a:p>
            <a:pPr marL="171450" indent="-171450">
              <a:buFont typeface="Arial" panose="020B0604020202020204" pitchFamily="34" charset="0"/>
              <a:buChar char="•"/>
            </a:pPr>
            <a:r>
              <a:rPr lang="en-US" sz="1200" dirty="0"/>
              <a:t>Steel frame construction for strength and durability </a:t>
            </a:r>
          </a:p>
          <a:p>
            <a:pPr marL="171450" indent="-171450">
              <a:buFont typeface="Arial" panose="020B0604020202020204" pitchFamily="34" charset="0"/>
              <a:buChar char="•"/>
            </a:pPr>
            <a:r>
              <a:rPr lang="en-US" sz="1200" dirty="0"/>
              <a:t>Adjustable leveling feet for stability on any surface</a:t>
            </a:r>
          </a:p>
          <a:p>
            <a:pPr marL="171450" indent="-171450">
              <a:buFont typeface="Arial" panose="020B0604020202020204" pitchFamily="34" charset="0"/>
              <a:buChar char="•"/>
            </a:pPr>
            <a:r>
              <a:rPr lang="en-US" sz="1200" dirty="0"/>
              <a:t>Assembly is easy with only a few parts</a:t>
            </a:r>
          </a:p>
          <a:p>
            <a:endParaRPr lang="en-US" sz="1200" b="1" dirty="0">
              <a:cs typeface="Arial" panose="020B0604020202020204" pitchFamily="34" charset="0"/>
            </a:endParaRPr>
          </a:p>
          <a:p>
            <a:r>
              <a:rPr lang="en-US" sz="1400" dirty="0">
                <a:latin typeface="Calibri Light" panose="020F0302020204030204" pitchFamily="34" charset="0"/>
                <a:cs typeface="Arial" panose="020B0604020202020204" pitchFamily="34" charset="0"/>
              </a:rPr>
              <a:t>Specifications</a:t>
            </a:r>
            <a:endParaRPr lang="en-US" sz="1200" dirty="0">
              <a:latin typeface="Calibri Light" panose="020F0302020204030204" pitchFamily="34" charset="0"/>
              <a:cs typeface="Arial" panose="020B0604020202020204" pitchFamily="34" charset="0"/>
            </a:endParaRPr>
          </a:p>
          <a:p>
            <a:r>
              <a:rPr lang="en-US" sz="1200" dirty="0"/>
              <a:t>Top Material: </a:t>
            </a:r>
            <a:r>
              <a:rPr lang="en-US" sz="1200" b="1" dirty="0"/>
              <a:t>Tempered </a:t>
            </a:r>
            <a:r>
              <a:rPr lang="en-US" sz="1200" b="1" dirty="0" smtClean="0"/>
              <a:t>glass</a:t>
            </a:r>
          </a:p>
          <a:p>
            <a:r>
              <a:rPr lang="en-US" sz="1200" dirty="0" smtClean="0"/>
              <a:t>Top Color: </a:t>
            </a:r>
            <a:r>
              <a:rPr lang="en-US" sz="1200" b="1" dirty="0" smtClean="0"/>
              <a:t>White</a:t>
            </a:r>
            <a:endParaRPr lang="en-US" sz="1200" b="1" dirty="0"/>
          </a:p>
          <a:p>
            <a:r>
              <a:rPr lang="en-US" sz="1200" dirty="0"/>
              <a:t>Top Area:</a:t>
            </a:r>
            <a:r>
              <a:rPr lang="en-US" sz="1200" b="1" dirty="0"/>
              <a:t> </a:t>
            </a:r>
            <a:r>
              <a:rPr lang="en-US" sz="1200" b="1" dirty="0" smtClean="0"/>
              <a:t>47.6" </a:t>
            </a:r>
            <a:r>
              <a:rPr lang="en-US" sz="1200" b="1" dirty="0"/>
              <a:t>W x 24" D x 2.75" </a:t>
            </a:r>
            <a:r>
              <a:rPr lang="en-US" sz="1200" b="1" dirty="0" smtClean="0"/>
              <a:t>H</a:t>
            </a:r>
          </a:p>
          <a:p>
            <a:r>
              <a:rPr lang="en-US" sz="1200" dirty="0" smtClean="0"/>
              <a:t>Frame Color: </a:t>
            </a:r>
            <a:r>
              <a:rPr lang="en-US" sz="1200" b="1" dirty="0" smtClean="0"/>
              <a:t>White</a:t>
            </a:r>
            <a:endParaRPr lang="en-US" sz="1200" b="1" dirty="0"/>
          </a:p>
          <a:p>
            <a:r>
              <a:rPr lang="en-US" sz="1200" dirty="0"/>
              <a:t>Adjustment Type: </a:t>
            </a:r>
            <a:r>
              <a:rPr lang="en-US" sz="1200" b="1" dirty="0"/>
              <a:t>Dual electric motors</a:t>
            </a:r>
          </a:p>
          <a:p>
            <a:r>
              <a:rPr lang="en-US" sz="1200" dirty="0"/>
              <a:t>Adjustment Range: </a:t>
            </a:r>
            <a:r>
              <a:rPr lang="en-US" sz="1200" b="1" dirty="0"/>
              <a:t>29" to 47" H</a:t>
            </a:r>
          </a:p>
          <a:p>
            <a:r>
              <a:rPr lang="en-US" sz="1200" dirty="0"/>
              <a:t>Overall Size: </a:t>
            </a:r>
            <a:r>
              <a:rPr lang="en-US" sz="1200" b="1" dirty="0" smtClean="0"/>
              <a:t>47.6" </a:t>
            </a:r>
            <a:r>
              <a:rPr lang="en-US" sz="1200" b="1" dirty="0"/>
              <a:t>W x 24" D (29" to 47" H)</a:t>
            </a:r>
          </a:p>
          <a:p>
            <a:r>
              <a:rPr lang="en-US" sz="1200" dirty="0"/>
              <a:t>Frame material:</a:t>
            </a:r>
            <a:r>
              <a:rPr lang="en-US" sz="1200" b="1" dirty="0"/>
              <a:t> Steel </a:t>
            </a:r>
          </a:p>
        </p:txBody>
      </p:sp>
      <p:sp>
        <p:nvSpPr>
          <p:cNvPr id="9" name="Rectangle 8"/>
          <p:cNvSpPr/>
          <p:nvPr/>
        </p:nvSpPr>
        <p:spPr>
          <a:xfrm>
            <a:off x="3973529" y="962166"/>
            <a:ext cx="5182168" cy="707886"/>
          </a:xfrm>
          <a:prstGeom prst="rect">
            <a:avLst/>
          </a:prstGeom>
        </p:spPr>
        <p:txBody>
          <a:bodyPr wrap="square">
            <a:spAutoFit/>
          </a:bodyPr>
          <a:lstStyle/>
          <a:p>
            <a:r>
              <a:rPr lang="da-DK" sz="2000" dirty="0" smtClean="0">
                <a:latin typeface="Calibri Light" panose="020F0302020204030204" pitchFamily="34" charset="0"/>
                <a:cs typeface="Arial" panose="020B0604020202020204" pitchFamily="34" charset="0"/>
              </a:rPr>
              <a:t>AIRLIFT</a:t>
            </a:r>
            <a:r>
              <a:rPr lang="en-US" sz="2000" dirty="0" smtClean="0">
                <a:latin typeface="Calibri Light" panose="020F0302020204030204" pitchFamily="34" charset="0"/>
              </a:rPr>
              <a:t>®</a:t>
            </a:r>
            <a:r>
              <a:rPr lang="da-DK" sz="2000" dirty="0" smtClean="0">
                <a:latin typeface="Calibri Light" panose="020F0302020204030204" pitchFamily="34" charset="0"/>
                <a:cs typeface="Arial" panose="020B0604020202020204" pitchFamily="34" charset="0"/>
              </a:rPr>
              <a:t> </a:t>
            </a:r>
            <a:r>
              <a:rPr lang="en-US" sz="2000" dirty="0">
                <a:latin typeface="Calibri Light" panose="020F0302020204030204" pitchFamily="34" charset="0"/>
                <a:cs typeface="Arial" panose="020B0604020202020204" pitchFamily="34" charset="0"/>
              </a:rPr>
              <a:t>Tempered Glass Electric Standing Desk with Dual USB Charger and </a:t>
            </a:r>
            <a:r>
              <a:rPr lang="en-US" sz="2000" dirty="0" smtClean="0">
                <a:latin typeface="Calibri Light" panose="020F0302020204030204" pitchFamily="34" charset="0"/>
                <a:cs typeface="Arial" panose="020B0604020202020204" pitchFamily="34" charset="0"/>
              </a:rPr>
              <a:t>Drawer, White/White</a:t>
            </a:r>
            <a:endParaRPr lang="da-DK" sz="2000" dirty="0">
              <a:latin typeface="Calibri Light" panose="020F0302020204030204" pitchFamily="34" charset="0"/>
              <a:cs typeface="Arial" panose="020B0604020202020204" pitchFamily="34" charset="0"/>
            </a:endParaRPr>
          </a:p>
        </p:txBody>
      </p:sp>
    </p:spTree>
    <p:extLst>
      <p:ext uri="{BB962C8B-B14F-4D97-AF65-F5344CB8AC3E}">
        <p14:creationId xmlns:p14="http://schemas.microsoft.com/office/powerpoint/2010/main" val="2452800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573120"/>
            <a:ext cx="5187914" cy="2985139"/>
          </a:xfrm>
          <a:prstGeom prst="rect">
            <a:avLst/>
          </a:prstGeom>
          <a:blipFill>
            <a:blip r:embed="rId2" cstate="print"/>
            <a:stretch>
              <a:fillRect/>
            </a:stretch>
          </a:blipFill>
        </p:spPr>
        <p:txBody>
          <a:bodyPr wrap="square" lIns="0" tIns="0" rIns="0" bIns="0" rtlCol="0"/>
          <a:lstStyle/>
          <a:p>
            <a:endParaRPr sz="947"/>
          </a:p>
        </p:txBody>
      </p:sp>
      <p:sp>
        <p:nvSpPr>
          <p:cNvPr id="3" name="object 3"/>
          <p:cNvSpPr/>
          <p:nvPr/>
        </p:nvSpPr>
        <p:spPr>
          <a:xfrm>
            <a:off x="4859967" y="3429001"/>
            <a:ext cx="4282782" cy="3129261"/>
          </a:xfrm>
          <a:prstGeom prst="rect">
            <a:avLst/>
          </a:prstGeom>
          <a:blipFill>
            <a:blip r:embed="rId3" cstate="print"/>
            <a:stretch>
              <a:fillRect/>
            </a:stretch>
          </a:blipFill>
        </p:spPr>
        <p:txBody>
          <a:bodyPr wrap="square" lIns="0" tIns="0" rIns="0" bIns="0" rtlCol="0"/>
          <a:lstStyle/>
          <a:p>
            <a:endParaRPr sz="947"/>
          </a:p>
        </p:txBody>
      </p:sp>
      <p:sp>
        <p:nvSpPr>
          <p:cNvPr id="4" name="object 4"/>
          <p:cNvSpPr/>
          <p:nvPr/>
        </p:nvSpPr>
        <p:spPr>
          <a:xfrm>
            <a:off x="4619657" y="346951"/>
            <a:ext cx="4524343" cy="3226173"/>
          </a:xfrm>
          <a:prstGeom prst="rect">
            <a:avLst/>
          </a:prstGeom>
          <a:blipFill>
            <a:blip r:embed="rId4" cstate="print"/>
            <a:stretch>
              <a:fillRect/>
            </a:stretch>
          </a:blipFill>
        </p:spPr>
        <p:txBody>
          <a:bodyPr wrap="square" lIns="0" tIns="0" rIns="0" bIns="0" rtlCol="0"/>
          <a:lstStyle/>
          <a:p>
            <a:endParaRPr sz="947"/>
          </a:p>
        </p:txBody>
      </p:sp>
      <p:sp>
        <p:nvSpPr>
          <p:cNvPr id="5" name="object 5"/>
          <p:cNvSpPr/>
          <p:nvPr/>
        </p:nvSpPr>
        <p:spPr>
          <a:xfrm>
            <a:off x="0" y="1001521"/>
            <a:ext cx="4619656" cy="2571603"/>
          </a:xfrm>
          <a:prstGeom prst="rect">
            <a:avLst/>
          </a:prstGeom>
          <a:blipFill>
            <a:blip r:embed="rId5" cstate="print"/>
            <a:stretch>
              <a:fillRect/>
            </a:stretch>
          </a:blipFill>
        </p:spPr>
        <p:txBody>
          <a:bodyPr wrap="square" lIns="0" tIns="0" rIns="0" bIns="0" rtlCol="0"/>
          <a:lstStyle/>
          <a:p>
            <a:endParaRPr sz="947"/>
          </a:p>
        </p:txBody>
      </p:sp>
      <p:sp>
        <p:nvSpPr>
          <p:cNvPr id="6" name="object 6"/>
          <p:cNvSpPr/>
          <p:nvPr/>
        </p:nvSpPr>
        <p:spPr>
          <a:xfrm>
            <a:off x="8248552" y="6363508"/>
            <a:ext cx="178672" cy="54437"/>
          </a:xfrm>
          <a:custGeom>
            <a:avLst/>
            <a:gdLst/>
            <a:ahLst/>
            <a:cxnLst/>
            <a:rect l="l" t="t" r="r" b="b"/>
            <a:pathLst>
              <a:path w="339725" h="103504">
                <a:moveTo>
                  <a:pt x="333063" y="9131"/>
                </a:moveTo>
                <a:lnTo>
                  <a:pt x="244563" y="9131"/>
                </a:lnTo>
                <a:lnTo>
                  <a:pt x="254310" y="11108"/>
                </a:lnTo>
                <a:lnTo>
                  <a:pt x="262294" y="16494"/>
                </a:lnTo>
                <a:lnTo>
                  <a:pt x="267690" y="24465"/>
                </a:lnTo>
                <a:lnTo>
                  <a:pt x="269671" y="34201"/>
                </a:lnTo>
                <a:lnTo>
                  <a:pt x="269671" y="78079"/>
                </a:lnTo>
                <a:lnTo>
                  <a:pt x="271649" y="87830"/>
                </a:lnTo>
                <a:lnTo>
                  <a:pt x="277036" y="95823"/>
                </a:lnTo>
                <a:lnTo>
                  <a:pt x="285011" y="101227"/>
                </a:lnTo>
                <a:lnTo>
                  <a:pt x="294754" y="103212"/>
                </a:lnTo>
                <a:lnTo>
                  <a:pt x="314134" y="103212"/>
                </a:lnTo>
                <a:lnTo>
                  <a:pt x="323896" y="101227"/>
                </a:lnTo>
                <a:lnTo>
                  <a:pt x="331887" y="95823"/>
                </a:lnTo>
                <a:lnTo>
                  <a:pt x="337285" y="87830"/>
                </a:lnTo>
                <a:lnTo>
                  <a:pt x="339267" y="78079"/>
                </a:lnTo>
                <a:lnTo>
                  <a:pt x="339267" y="25107"/>
                </a:lnTo>
                <a:lnTo>
                  <a:pt x="337285" y="15376"/>
                </a:lnTo>
                <a:lnTo>
                  <a:pt x="333063" y="9131"/>
                </a:lnTo>
                <a:close/>
              </a:path>
              <a:path w="339725" h="103504">
                <a:moveTo>
                  <a:pt x="314134" y="0"/>
                </a:moveTo>
                <a:lnTo>
                  <a:pt x="307860" y="0"/>
                </a:lnTo>
                <a:lnTo>
                  <a:pt x="299211" y="419"/>
                </a:lnTo>
                <a:lnTo>
                  <a:pt x="196903" y="8749"/>
                </a:lnTo>
                <a:lnTo>
                  <a:pt x="121469" y="19197"/>
                </a:lnTo>
                <a:lnTo>
                  <a:pt x="66333" y="31027"/>
                </a:lnTo>
                <a:lnTo>
                  <a:pt x="29224" y="43172"/>
                </a:lnTo>
                <a:lnTo>
                  <a:pt x="0" y="64134"/>
                </a:lnTo>
                <a:lnTo>
                  <a:pt x="2892" y="74074"/>
                </a:lnTo>
                <a:lnTo>
                  <a:pt x="14787" y="84321"/>
                </a:lnTo>
                <a:lnTo>
                  <a:pt x="34166" y="94235"/>
                </a:lnTo>
                <a:lnTo>
                  <a:pt x="59512" y="103174"/>
                </a:lnTo>
                <a:lnTo>
                  <a:pt x="147510" y="103174"/>
                </a:lnTo>
                <a:lnTo>
                  <a:pt x="128536" y="98400"/>
                </a:lnTo>
                <a:lnTo>
                  <a:pt x="110369" y="93073"/>
                </a:lnTo>
                <a:lnTo>
                  <a:pt x="73493" y="77233"/>
                </a:lnTo>
                <a:lnTo>
                  <a:pt x="63258" y="61887"/>
                </a:lnTo>
                <a:lnTo>
                  <a:pt x="64750" y="53964"/>
                </a:lnTo>
                <a:lnTo>
                  <a:pt x="109042" y="28494"/>
                </a:lnTo>
                <a:lnTo>
                  <a:pt x="177248" y="15604"/>
                </a:lnTo>
                <a:lnTo>
                  <a:pt x="228968" y="9461"/>
                </a:lnTo>
                <a:lnTo>
                  <a:pt x="232765" y="9131"/>
                </a:lnTo>
                <a:lnTo>
                  <a:pt x="333063" y="9131"/>
                </a:lnTo>
                <a:lnTo>
                  <a:pt x="331887" y="7391"/>
                </a:lnTo>
                <a:lnTo>
                  <a:pt x="323896" y="1987"/>
                </a:lnTo>
                <a:lnTo>
                  <a:pt x="314134" y="0"/>
                </a:lnTo>
                <a:close/>
              </a:path>
            </a:pathLst>
          </a:custGeom>
          <a:solidFill>
            <a:srgbClr val="FFFFFF"/>
          </a:solidFill>
        </p:spPr>
        <p:txBody>
          <a:bodyPr wrap="square" lIns="0" tIns="0" rIns="0" bIns="0" rtlCol="0"/>
          <a:lstStyle/>
          <a:p>
            <a:endParaRPr sz="947"/>
          </a:p>
        </p:txBody>
      </p:sp>
      <p:sp>
        <p:nvSpPr>
          <p:cNvPr id="7" name="object 7"/>
          <p:cNvSpPr/>
          <p:nvPr/>
        </p:nvSpPr>
        <p:spPr>
          <a:xfrm>
            <a:off x="7885840" y="6362731"/>
            <a:ext cx="350999" cy="55104"/>
          </a:xfrm>
          <a:custGeom>
            <a:avLst/>
            <a:gdLst/>
            <a:ahLst/>
            <a:cxnLst/>
            <a:rect l="l" t="t" r="r" b="b"/>
            <a:pathLst>
              <a:path w="667384" h="104775">
                <a:moveTo>
                  <a:pt x="44437" y="0"/>
                </a:moveTo>
                <a:lnTo>
                  <a:pt x="25107" y="0"/>
                </a:lnTo>
                <a:lnTo>
                  <a:pt x="15344" y="1989"/>
                </a:lnTo>
                <a:lnTo>
                  <a:pt x="7362" y="7404"/>
                </a:lnTo>
                <a:lnTo>
                  <a:pt x="1976" y="15409"/>
                </a:lnTo>
                <a:lnTo>
                  <a:pt x="0" y="25171"/>
                </a:lnTo>
                <a:lnTo>
                  <a:pt x="10" y="79565"/>
                </a:lnTo>
                <a:lnTo>
                  <a:pt x="1976" y="89271"/>
                </a:lnTo>
                <a:lnTo>
                  <a:pt x="7362" y="97262"/>
                </a:lnTo>
                <a:lnTo>
                  <a:pt x="15344" y="102664"/>
                </a:lnTo>
                <a:lnTo>
                  <a:pt x="25107" y="104647"/>
                </a:lnTo>
                <a:lnTo>
                  <a:pt x="369207" y="104444"/>
                </a:lnTo>
                <a:lnTo>
                  <a:pt x="372148" y="104317"/>
                </a:lnTo>
                <a:lnTo>
                  <a:pt x="381913" y="102391"/>
                </a:lnTo>
                <a:lnTo>
                  <a:pt x="385696" y="99898"/>
                </a:lnTo>
                <a:lnTo>
                  <a:pt x="94703" y="99898"/>
                </a:lnTo>
                <a:lnTo>
                  <a:pt x="84947" y="97917"/>
                </a:lnTo>
                <a:lnTo>
                  <a:pt x="76955" y="92524"/>
                </a:lnTo>
                <a:lnTo>
                  <a:pt x="71554" y="84537"/>
                </a:lnTo>
                <a:lnTo>
                  <a:pt x="69570" y="74777"/>
                </a:lnTo>
                <a:lnTo>
                  <a:pt x="69570" y="25171"/>
                </a:lnTo>
                <a:lnTo>
                  <a:pt x="67590" y="15409"/>
                </a:lnTo>
                <a:lnTo>
                  <a:pt x="62195" y="7404"/>
                </a:lnTo>
                <a:lnTo>
                  <a:pt x="54204" y="1989"/>
                </a:lnTo>
                <a:lnTo>
                  <a:pt x="44437" y="0"/>
                </a:lnTo>
                <a:close/>
              </a:path>
              <a:path w="667384" h="104775">
                <a:moveTo>
                  <a:pt x="369207" y="104444"/>
                </a:moveTo>
                <a:lnTo>
                  <a:pt x="360057" y="104444"/>
                </a:lnTo>
                <a:lnTo>
                  <a:pt x="361518" y="104508"/>
                </a:lnTo>
                <a:lnTo>
                  <a:pt x="362978" y="104647"/>
                </a:lnTo>
                <a:lnTo>
                  <a:pt x="364502" y="104647"/>
                </a:lnTo>
                <a:lnTo>
                  <a:pt x="369207" y="104444"/>
                </a:lnTo>
                <a:close/>
              </a:path>
              <a:path w="667384" h="104775">
                <a:moveTo>
                  <a:pt x="472737" y="10604"/>
                </a:moveTo>
                <a:lnTo>
                  <a:pt x="434187" y="10604"/>
                </a:lnTo>
                <a:lnTo>
                  <a:pt x="437934" y="10947"/>
                </a:lnTo>
                <a:lnTo>
                  <a:pt x="489682" y="17084"/>
                </a:lnTo>
                <a:lnTo>
                  <a:pt x="529101" y="23468"/>
                </a:lnTo>
                <a:lnTo>
                  <a:pt x="577786" y="36474"/>
                </a:lnTo>
                <a:lnTo>
                  <a:pt x="603605" y="63360"/>
                </a:lnTo>
                <a:lnTo>
                  <a:pt x="602138" y="69041"/>
                </a:lnTo>
                <a:lnTo>
                  <a:pt x="556585" y="94551"/>
                </a:lnTo>
                <a:lnTo>
                  <a:pt x="519455" y="104647"/>
                </a:lnTo>
                <a:lnTo>
                  <a:pt x="607440" y="104647"/>
                </a:lnTo>
                <a:lnTo>
                  <a:pt x="632790" y="95708"/>
                </a:lnTo>
                <a:lnTo>
                  <a:pt x="652173" y="85794"/>
                </a:lnTo>
                <a:lnTo>
                  <a:pt x="664055" y="75547"/>
                </a:lnTo>
                <a:lnTo>
                  <a:pt x="666902" y="65608"/>
                </a:lnTo>
                <a:lnTo>
                  <a:pt x="659056" y="56041"/>
                </a:lnTo>
                <a:lnTo>
                  <a:pt x="637714" y="44653"/>
                </a:lnTo>
                <a:lnTo>
                  <a:pt x="600606" y="32510"/>
                </a:lnTo>
                <a:lnTo>
                  <a:pt x="545464" y="20679"/>
                </a:lnTo>
                <a:lnTo>
                  <a:pt x="472737" y="10604"/>
                </a:lnTo>
                <a:close/>
              </a:path>
              <a:path w="667384" h="104775">
                <a:moveTo>
                  <a:pt x="359079" y="1473"/>
                </a:moveTo>
                <a:lnTo>
                  <a:pt x="352767" y="1473"/>
                </a:lnTo>
                <a:lnTo>
                  <a:pt x="343029" y="3460"/>
                </a:lnTo>
                <a:lnTo>
                  <a:pt x="335040" y="8864"/>
                </a:lnTo>
                <a:lnTo>
                  <a:pt x="329634" y="16850"/>
                </a:lnTo>
                <a:lnTo>
                  <a:pt x="327647" y="26581"/>
                </a:lnTo>
                <a:lnTo>
                  <a:pt x="327647" y="99898"/>
                </a:lnTo>
                <a:lnTo>
                  <a:pt x="385696" y="99898"/>
                </a:lnTo>
                <a:lnTo>
                  <a:pt x="389913" y="97118"/>
                </a:lnTo>
                <a:lnTo>
                  <a:pt x="395310" y="89271"/>
                </a:lnTo>
                <a:lnTo>
                  <a:pt x="397306" y="79565"/>
                </a:lnTo>
                <a:lnTo>
                  <a:pt x="397306" y="35686"/>
                </a:lnTo>
                <a:lnTo>
                  <a:pt x="399284" y="25949"/>
                </a:lnTo>
                <a:lnTo>
                  <a:pt x="404668" y="17973"/>
                </a:lnTo>
                <a:lnTo>
                  <a:pt x="412635" y="12584"/>
                </a:lnTo>
                <a:lnTo>
                  <a:pt x="422363" y="10604"/>
                </a:lnTo>
                <a:lnTo>
                  <a:pt x="472737" y="10604"/>
                </a:lnTo>
                <a:lnTo>
                  <a:pt x="470016" y="10227"/>
                </a:lnTo>
                <a:lnTo>
                  <a:pt x="367677" y="1904"/>
                </a:lnTo>
                <a:lnTo>
                  <a:pt x="359079" y="1473"/>
                </a:lnTo>
                <a:close/>
              </a:path>
            </a:pathLst>
          </a:custGeom>
          <a:solidFill>
            <a:srgbClr val="FFFFFF"/>
          </a:solidFill>
        </p:spPr>
        <p:txBody>
          <a:bodyPr wrap="square" lIns="0" tIns="0" rIns="0" bIns="0" rtlCol="0"/>
          <a:lstStyle/>
          <a:p>
            <a:endParaRPr sz="947"/>
          </a:p>
        </p:txBody>
      </p:sp>
      <p:sp>
        <p:nvSpPr>
          <p:cNvPr id="8" name="object 8"/>
          <p:cNvSpPr/>
          <p:nvPr/>
        </p:nvSpPr>
        <p:spPr>
          <a:xfrm>
            <a:off x="0" y="299735"/>
            <a:ext cx="9142998" cy="701997"/>
          </a:xfrm>
          <a:custGeom>
            <a:avLst/>
            <a:gdLst/>
            <a:ahLst/>
            <a:cxnLst/>
            <a:rect l="l" t="t" r="r" b="b"/>
            <a:pathLst>
              <a:path w="17384395" h="1334770">
                <a:moveTo>
                  <a:pt x="0" y="1334363"/>
                </a:moveTo>
                <a:lnTo>
                  <a:pt x="17383925" y="1334363"/>
                </a:lnTo>
                <a:lnTo>
                  <a:pt x="17383925" y="0"/>
                </a:lnTo>
                <a:lnTo>
                  <a:pt x="0" y="0"/>
                </a:lnTo>
                <a:lnTo>
                  <a:pt x="0" y="1334363"/>
                </a:lnTo>
                <a:close/>
              </a:path>
            </a:pathLst>
          </a:custGeom>
          <a:solidFill>
            <a:srgbClr val="FFFFFF"/>
          </a:solidFill>
        </p:spPr>
        <p:txBody>
          <a:bodyPr wrap="square" lIns="0" tIns="0" rIns="0" bIns="0" rtlCol="0"/>
          <a:lstStyle/>
          <a:p>
            <a:endParaRPr sz="947"/>
          </a:p>
        </p:txBody>
      </p:sp>
      <p:sp>
        <p:nvSpPr>
          <p:cNvPr id="10" name="object 10"/>
          <p:cNvSpPr/>
          <p:nvPr/>
        </p:nvSpPr>
        <p:spPr>
          <a:xfrm>
            <a:off x="0" y="3556422"/>
            <a:ext cx="9144000" cy="33397"/>
          </a:xfrm>
          <a:custGeom>
            <a:avLst/>
            <a:gdLst/>
            <a:ahLst/>
            <a:cxnLst/>
            <a:rect l="l" t="t" r="r" b="b"/>
            <a:pathLst>
              <a:path w="17386300" h="63500">
                <a:moveTo>
                  <a:pt x="0" y="63500"/>
                </a:moveTo>
                <a:lnTo>
                  <a:pt x="17386300" y="63500"/>
                </a:lnTo>
                <a:lnTo>
                  <a:pt x="17386300" y="0"/>
                </a:lnTo>
                <a:lnTo>
                  <a:pt x="0" y="0"/>
                </a:lnTo>
                <a:lnTo>
                  <a:pt x="0" y="63500"/>
                </a:lnTo>
                <a:close/>
              </a:path>
            </a:pathLst>
          </a:custGeom>
          <a:solidFill>
            <a:srgbClr val="FFFFFF"/>
          </a:solidFill>
        </p:spPr>
        <p:txBody>
          <a:bodyPr wrap="square" lIns="0" tIns="0" rIns="0" bIns="0" rtlCol="0"/>
          <a:lstStyle/>
          <a:p>
            <a:endParaRPr sz="947"/>
          </a:p>
        </p:txBody>
      </p:sp>
      <p:sp>
        <p:nvSpPr>
          <p:cNvPr id="11" name="object 11"/>
          <p:cNvSpPr/>
          <p:nvPr/>
        </p:nvSpPr>
        <p:spPr>
          <a:xfrm>
            <a:off x="4859967" y="3566383"/>
            <a:ext cx="0" cy="2992005"/>
          </a:xfrm>
          <a:custGeom>
            <a:avLst/>
            <a:gdLst/>
            <a:ahLst/>
            <a:cxnLst/>
            <a:rect l="l" t="t" r="r" b="b"/>
            <a:pathLst>
              <a:path h="5688965">
                <a:moveTo>
                  <a:pt x="0" y="0"/>
                </a:moveTo>
                <a:lnTo>
                  <a:pt x="0" y="5688736"/>
                </a:lnTo>
              </a:path>
            </a:pathLst>
          </a:custGeom>
          <a:ln w="63500">
            <a:solidFill>
              <a:srgbClr val="FFFFFF"/>
            </a:solidFill>
          </a:ln>
        </p:spPr>
        <p:txBody>
          <a:bodyPr wrap="square" lIns="0" tIns="0" rIns="0" bIns="0" rtlCol="0"/>
          <a:lstStyle/>
          <a:p>
            <a:endParaRPr sz="947"/>
          </a:p>
        </p:txBody>
      </p:sp>
      <p:sp>
        <p:nvSpPr>
          <p:cNvPr id="12" name="object 12"/>
          <p:cNvSpPr/>
          <p:nvPr/>
        </p:nvSpPr>
        <p:spPr>
          <a:xfrm>
            <a:off x="4619652" y="1001521"/>
            <a:ext cx="0" cy="2564862"/>
          </a:xfrm>
          <a:custGeom>
            <a:avLst/>
            <a:gdLst/>
            <a:ahLst/>
            <a:cxnLst/>
            <a:rect l="l" t="t" r="r" b="b"/>
            <a:pathLst>
              <a:path h="4876800">
                <a:moveTo>
                  <a:pt x="0" y="0"/>
                </a:moveTo>
                <a:lnTo>
                  <a:pt x="0" y="4876800"/>
                </a:lnTo>
              </a:path>
            </a:pathLst>
          </a:custGeom>
          <a:ln w="63500">
            <a:solidFill>
              <a:srgbClr val="FFFFFF"/>
            </a:solidFill>
          </a:ln>
        </p:spPr>
        <p:txBody>
          <a:bodyPr wrap="square" lIns="0" tIns="0" rIns="0" bIns="0" rtlCol="0"/>
          <a:lstStyle/>
          <a:p>
            <a:endParaRPr sz="947"/>
          </a:p>
        </p:txBody>
      </p:sp>
      <p:sp>
        <p:nvSpPr>
          <p:cNvPr id="16" name="Rectangle 15"/>
          <p:cNvSpPr/>
          <p:nvPr/>
        </p:nvSpPr>
        <p:spPr>
          <a:xfrm>
            <a:off x="-9893" y="474181"/>
            <a:ext cx="9152642" cy="400110"/>
          </a:xfrm>
          <a:prstGeom prst="rect">
            <a:avLst/>
          </a:prstGeom>
        </p:spPr>
        <p:txBody>
          <a:bodyPr wrap="square">
            <a:spAutoFit/>
          </a:bodyPr>
          <a:lstStyle/>
          <a:p>
            <a:pPr algn="ctr"/>
            <a:r>
              <a:rPr lang="en-US" sz="2000" dirty="0">
                <a:latin typeface="+mj-lt"/>
                <a:cs typeface="Arial" panose="020B0604020202020204" pitchFamily="34" charset="0"/>
              </a:rPr>
              <a:t>Target Environment: Home Office</a:t>
            </a:r>
          </a:p>
        </p:txBody>
      </p:sp>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158" y="0"/>
            <a:ext cx="1653540" cy="924329"/>
          </a:xfrm>
          <a:prstGeom prst="rect">
            <a:avLst/>
          </a:prstGeom>
        </p:spPr>
      </p:pic>
    </p:spTree>
    <p:extLst>
      <p:ext uri="{BB962C8B-B14F-4D97-AF65-F5344CB8AC3E}">
        <p14:creationId xmlns:p14="http://schemas.microsoft.com/office/powerpoint/2010/main" val="18700096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089233" y="708074"/>
            <a:ext cx="5054763" cy="3365263"/>
          </a:xfrm>
          <a:prstGeom prst="rect">
            <a:avLst/>
          </a:prstGeom>
          <a:blipFill>
            <a:blip r:embed="rId2" cstate="print"/>
            <a:stretch>
              <a:fillRect/>
            </a:stretch>
          </a:blipFill>
        </p:spPr>
        <p:txBody>
          <a:bodyPr wrap="square" lIns="0" tIns="0" rIns="0" bIns="0" rtlCol="0"/>
          <a:lstStyle/>
          <a:p>
            <a:endParaRPr sz="947"/>
          </a:p>
        </p:txBody>
      </p:sp>
      <p:sp>
        <p:nvSpPr>
          <p:cNvPr id="3" name="object 3"/>
          <p:cNvSpPr/>
          <p:nvPr/>
        </p:nvSpPr>
        <p:spPr>
          <a:xfrm>
            <a:off x="7" y="3573120"/>
            <a:ext cx="9143993" cy="2985145"/>
          </a:xfrm>
          <a:prstGeom prst="rect">
            <a:avLst/>
          </a:prstGeom>
          <a:blipFill>
            <a:blip r:embed="rId3" cstate="print"/>
            <a:stretch>
              <a:fillRect/>
            </a:stretch>
          </a:blipFill>
        </p:spPr>
        <p:txBody>
          <a:bodyPr wrap="square" lIns="0" tIns="0" rIns="0" bIns="0" rtlCol="0"/>
          <a:lstStyle/>
          <a:p>
            <a:endParaRPr sz="947"/>
          </a:p>
        </p:txBody>
      </p:sp>
      <p:sp>
        <p:nvSpPr>
          <p:cNvPr id="4" name="object 4"/>
          <p:cNvSpPr/>
          <p:nvPr/>
        </p:nvSpPr>
        <p:spPr>
          <a:xfrm>
            <a:off x="8248552" y="6363508"/>
            <a:ext cx="178672" cy="54437"/>
          </a:xfrm>
          <a:custGeom>
            <a:avLst/>
            <a:gdLst/>
            <a:ahLst/>
            <a:cxnLst/>
            <a:rect l="l" t="t" r="r" b="b"/>
            <a:pathLst>
              <a:path w="339725" h="103504">
                <a:moveTo>
                  <a:pt x="333063" y="9131"/>
                </a:moveTo>
                <a:lnTo>
                  <a:pt x="244563" y="9131"/>
                </a:lnTo>
                <a:lnTo>
                  <a:pt x="254310" y="11108"/>
                </a:lnTo>
                <a:lnTo>
                  <a:pt x="262294" y="16494"/>
                </a:lnTo>
                <a:lnTo>
                  <a:pt x="267690" y="24465"/>
                </a:lnTo>
                <a:lnTo>
                  <a:pt x="269671" y="34201"/>
                </a:lnTo>
                <a:lnTo>
                  <a:pt x="269671" y="78079"/>
                </a:lnTo>
                <a:lnTo>
                  <a:pt x="271651" y="87830"/>
                </a:lnTo>
                <a:lnTo>
                  <a:pt x="277040" y="95823"/>
                </a:lnTo>
                <a:lnTo>
                  <a:pt x="285016" y="101227"/>
                </a:lnTo>
                <a:lnTo>
                  <a:pt x="294754" y="103212"/>
                </a:lnTo>
                <a:lnTo>
                  <a:pt x="314134" y="103212"/>
                </a:lnTo>
                <a:lnTo>
                  <a:pt x="323896" y="101227"/>
                </a:lnTo>
                <a:lnTo>
                  <a:pt x="331887" y="95823"/>
                </a:lnTo>
                <a:lnTo>
                  <a:pt x="337285" y="87830"/>
                </a:lnTo>
                <a:lnTo>
                  <a:pt x="339267" y="78079"/>
                </a:lnTo>
                <a:lnTo>
                  <a:pt x="339267" y="25107"/>
                </a:lnTo>
                <a:lnTo>
                  <a:pt x="337285" y="15376"/>
                </a:lnTo>
                <a:lnTo>
                  <a:pt x="333063" y="9131"/>
                </a:lnTo>
                <a:close/>
              </a:path>
              <a:path w="339725" h="103504">
                <a:moveTo>
                  <a:pt x="314134" y="0"/>
                </a:moveTo>
                <a:lnTo>
                  <a:pt x="307873" y="0"/>
                </a:lnTo>
                <a:lnTo>
                  <a:pt x="299211" y="419"/>
                </a:lnTo>
                <a:lnTo>
                  <a:pt x="196898" y="8749"/>
                </a:lnTo>
                <a:lnTo>
                  <a:pt x="121463" y="19197"/>
                </a:lnTo>
                <a:lnTo>
                  <a:pt x="66328" y="31027"/>
                </a:lnTo>
                <a:lnTo>
                  <a:pt x="29221" y="43172"/>
                </a:lnTo>
                <a:lnTo>
                  <a:pt x="0" y="64134"/>
                </a:lnTo>
                <a:lnTo>
                  <a:pt x="2897" y="74074"/>
                </a:lnTo>
                <a:lnTo>
                  <a:pt x="14792" y="84321"/>
                </a:lnTo>
                <a:lnTo>
                  <a:pt x="34168" y="94235"/>
                </a:lnTo>
                <a:lnTo>
                  <a:pt x="59512" y="103174"/>
                </a:lnTo>
                <a:lnTo>
                  <a:pt x="147510" y="103174"/>
                </a:lnTo>
                <a:lnTo>
                  <a:pt x="128536" y="98400"/>
                </a:lnTo>
                <a:lnTo>
                  <a:pt x="110370" y="93073"/>
                </a:lnTo>
                <a:lnTo>
                  <a:pt x="73500" y="77233"/>
                </a:lnTo>
                <a:lnTo>
                  <a:pt x="63245" y="61887"/>
                </a:lnTo>
                <a:lnTo>
                  <a:pt x="64740" y="53964"/>
                </a:lnTo>
                <a:lnTo>
                  <a:pt x="109042" y="28494"/>
                </a:lnTo>
                <a:lnTo>
                  <a:pt x="177248" y="15604"/>
                </a:lnTo>
                <a:lnTo>
                  <a:pt x="228968" y="9461"/>
                </a:lnTo>
                <a:lnTo>
                  <a:pt x="232765" y="9131"/>
                </a:lnTo>
                <a:lnTo>
                  <a:pt x="333063" y="9131"/>
                </a:lnTo>
                <a:lnTo>
                  <a:pt x="331887" y="7391"/>
                </a:lnTo>
                <a:lnTo>
                  <a:pt x="323896" y="1987"/>
                </a:lnTo>
                <a:lnTo>
                  <a:pt x="314134" y="0"/>
                </a:lnTo>
                <a:close/>
              </a:path>
            </a:pathLst>
          </a:custGeom>
          <a:solidFill>
            <a:srgbClr val="FFFFFF"/>
          </a:solidFill>
        </p:spPr>
        <p:txBody>
          <a:bodyPr wrap="square" lIns="0" tIns="0" rIns="0" bIns="0" rtlCol="0"/>
          <a:lstStyle/>
          <a:p>
            <a:endParaRPr sz="947"/>
          </a:p>
        </p:txBody>
      </p:sp>
      <p:sp>
        <p:nvSpPr>
          <p:cNvPr id="5" name="object 5"/>
          <p:cNvSpPr/>
          <p:nvPr/>
        </p:nvSpPr>
        <p:spPr>
          <a:xfrm>
            <a:off x="7885843" y="6362731"/>
            <a:ext cx="350999" cy="55104"/>
          </a:xfrm>
          <a:custGeom>
            <a:avLst/>
            <a:gdLst/>
            <a:ahLst/>
            <a:cxnLst/>
            <a:rect l="l" t="t" r="r" b="b"/>
            <a:pathLst>
              <a:path w="667384" h="104775">
                <a:moveTo>
                  <a:pt x="44437" y="0"/>
                </a:moveTo>
                <a:lnTo>
                  <a:pt x="25107" y="0"/>
                </a:lnTo>
                <a:lnTo>
                  <a:pt x="15344" y="1989"/>
                </a:lnTo>
                <a:lnTo>
                  <a:pt x="7362" y="7404"/>
                </a:lnTo>
                <a:lnTo>
                  <a:pt x="1976" y="15409"/>
                </a:lnTo>
                <a:lnTo>
                  <a:pt x="0" y="25171"/>
                </a:lnTo>
                <a:lnTo>
                  <a:pt x="10" y="79565"/>
                </a:lnTo>
                <a:lnTo>
                  <a:pt x="1976" y="89271"/>
                </a:lnTo>
                <a:lnTo>
                  <a:pt x="7362" y="97262"/>
                </a:lnTo>
                <a:lnTo>
                  <a:pt x="15344" y="102664"/>
                </a:lnTo>
                <a:lnTo>
                  <a:pt x="25107" y="104647"/>
                </a:lnTo>
                <a:lnTo>
                  <a:pt x="369202" y="104444"/>
                </a:lnTo>
                <a:lnTo>
                  <a:pt x="372148" y="104317"/>
                </a:lnTo>
                <a:lnTo>
                  <a:pt x="381911" y="102391"/>
                </a:lnTo>
                <a:lnTo>
                  <a:pt x="385692" y="99898"/>
                </a:lnTo>
                <a:lnTo>
                  <a:pt x="94703" y="99898"/>
                </a:lnTo>
                <a:lnTo>
                  <a:pt x="84947" y="97917"/>
                </a:lnTo>
                <a:lnTo>
                  <a:pt x="76955" y="92524"/>
                </a:lnTo>
                <a:lnTo>
                  <a:pt x="71554" y="84537"/>
                </a:lnTo>
                <a:lnTo>
                  <a:pt x="69570" y="74777"/>
                </a:lnTo>
                <a:lnTo>
                  <a:pt x="69570" y="25171"/>
                </a:lnTo>
                <a:lnTo>
                  <a:pt x="67588" y="15409"/>
                </a:lnTo>
                <a:lnTo>
                  <a:pt x="62190" y="7404"/>
                </a:lnTo>
                <a:lnTo>
                  <a:pt x="54199" y="1989"/>
                </a:lnTo>
                <a:lnTo>
                  <a:pt x="44437" y="0"/>
                </a:lnTo>
                <a:close/>
              </a:path>
              <a:path w="667384" h="104775">
                <a:moveTo>
                  <a:pt x="369202" y="104444"/>
                </a:moveTo>
                <a:lnTo>
                  <a:pt x="360044" y="104444"/>
                </a:lnTo>
                <a:lnTo>
                  <a:pt x="361505" y="104508"/>
                </a:lnTo>
                <a:lnTo>
                  <a:pt x="362965" y="104647"/>
                </a:lnTo>
                <a:lnTo>
                  <a:pt x="364489" y="104647"/>
                </a:lnTo>
                <a:lnTo>
                  <a:pt x="369202" y="104444"/>
                </a:lnTo>
                <a:close/>
              </a:path>
              <a:path w="667384" h="104775">
                <a:moveTo>
                  <a:pt x="472732" y="10604"/>
                </a:moveTo>
                <a:lnTo>
                  <a:pt x="434174" y="10604"/>
                </a:lnTo>
                <a:lnTo>
                  <a:pt x="437921" y="10947"/>
                </a:lnTo>
                <a:lnTo>
                  <a:pt x="489669" y="17084"/>
                </a:lnTo>
                <a:lnTo>
                  <a:pt x="529088" y="23468"/>
                </a:lnTo>
                <a:lnTo>
                  <a:pt x="577773" y="36474"/>
                </a:lnTo>
                <a:lnTo>
                  <a:pt x="603592" y="63360"/>
                </a:lnTo>
                <a:lnTo>
                  <a:pt x="602127" y="69041"/>
                </a:lnTo>
                <a:lnTo>
                  <a:pt x="556582" y="94551"/>
                </a:lnTo>
                <a:lnTo>
                  <a:pt x="519442" y="104647"/>
                </a:lnTo>
                <a:lnTo>
                  <a:pt x="607428" y="104647"/>
                </a:lnTo>
                <a:lnTo>
                  <a:pt x="632783" y="95708"/>
                </a:lnTo>
                <a:lnTo>
                  <a:pt x="652167" y="85794"/>
                </a:lnTo>
                <a:lnTo>
                  <a:pt x="664049" y="75547"/>
                </a:lnTo>
                <a:lnTo>
                  <a:pt x="666902" y="65608"/>
                </a:lnTo>
                <a:lnTo>
                  <a:pt x="659055" y="56041"/>
                </a:lnTo>
                <a:lnTo>
                  <a:pt x="637711" y="44653"/>
                </a:lnTo>
                <a:lnTo>
                  <a:pt x="600602" y="32510"/>
                </a:lnTo>
                <a:lnTo>
                  <a:pt x="545458" y="20679"/>
                </a:lnTo>
                <a:lnTo>
                  <a:pt x="472732" y="10604"/>
                </a:lnTo>
                <a:close/>
              </a:path>
              <a:path w="667384" h="104775">
                <a:moveTo>
                  <a:pt x="359067" y="1473"/>
                </a:moveTo>
                <a:lnTo>
                  <a:pt x="352767" y="1473"/>
                </a:lnTo>
                <a:lnTo>
                  <a:pt x="343024" y="3460"/>
                </a:lnTo>
                <a:lnTo>
                  <a:pt x="335035" y="8864"/>
                </a:lnTo>
                <a:lnTo>
                  <a:pt x="329632" y="16850"/>
                </a:lnTo>
                <a:lnTo>
                  <a:pt x="327647" y="26581"/>
                </a:lnTo>
                <a:lnTo>
                  <a:pt x="327647" y="99898"/>
                </a:lnTo>
                <a:lnTo>
                  <a:pt x="385692" y="99898"/>
                </a:lnTo>
                <a:lnTo>
                  <a:pt x="389907" y="97118"/>
                </a:lnTo>
                <a:lnTo>
                  <a:pt x="395300" y="89271"/>
                </a:lnTo>
                <a:lnTo>
                  <a:pt x="397294" y="79565"/>
                </a:lnTo>
                <a:lnTo>
                  <a:pt x="397294" y="35686"/>
                </a:lnTo>
                <a:lnTo>
                  <a:pt x="399273" y="25949"/>
                </a:lnTo>
                <a:lnTo>
                  <a:pt x="404661" y="17973"/>
                </a:lnTo>
                <a:lnTo>
                  <a:pt x="412633" y="12584"/>
                </a:lnTo>
                <a:lnTo>
                  <a:pt x="422363" y="10604"/>
                </a:lnTo>
                <a:lnTo>
                  <a:pt x="472732" y="10604"/>
                </a:lnTo>
                <a:lnTo>
                  <a:pt x="470012" y="10227"/>
                </a:lnTo>
                <a:lnTo>
                  <a:pt x="367677" y="1904"/>
                </a:lnTo>
                <a:lnTo>
                  <a:pt x="359067" y="1473"/>
                </a:lnTo>
                <a:close/>
              </a:path>
            </a:pathLst>
          </a:custGeom>
          <a:solidFill>
            <a:srgbClr val="FFFFFF"/>
          </a:solidFill>
        </p:spPr>
        <p:txBody>
          <a:bodyPr wrap="square" lIns="0" tIns="0" rIns="0" bIns="0" rtlCol="0"/>
          <a:lstStyle/>
          <a:p>
            <a:endParaRPr sz="947"/>
          </a:p>
        </p:txBody>
      </p:sp>
      <p:sp>
        <p:nvSpPr>
          <p:cNvPr id="6" name="object 6"/>
          <p:cNvSpPr/>
          <p:nvPr/>
        </p:nvSpPr>
        <p:spPr>
          <a:xfrm>
            <a:off x="0" y="766753"/>
            <a:ext cx="4089231" cy="2806366"/>
          </a:xfrm>
          <a:prstGeom prst="rect">
            <a:avLst/>
          </a:prstGeom>
          <a:blipFill>
            <a:blip r:embed="rId4" cstate="print"/>
            <a:stretch>
              <a:fillRect/>
            </a:stretch>
          </a:blipFill>
        </p:spPr>
        <p:txBody>
          <a:bodyPr wrap="square" lIns="0" tIns="0" rIns="0" bIns="0" rtlCol="0"/>
          <a:lstStyle/>
          <a:p>
            <a:endParaRPr sz="947"/>
          </a:p>
        </p:txBody>
      </p:sp>
      <p:sp>
        <p:nvSpPr>
          <p:cNvPr id="7" name="object 7"/>
          <p:cNvSpPr/>
          <p:nvPr/>
        </p:nvSpPr>
        <p:spPr>
          <a:xfrm>
            <a:off x="635" y="299735"/>
            <a:ext cx="9142998" cy="701997"/>
          </a:xfrm>
          <a:custGeom>
            <a:avLst/>
            <a:gdLst/>
            <a:ahLst/>
            <a:cxnLst/>
            <a:rect l="l" t="t" r="r" b="b"/>
            <a:pathLst>
              <a:path w="17384395" h="1334770">
                <a:moveTo>
                  <a:pt x="0" y="1334363"/>
                </a:moveTo>
                <a:lnTo>
                  <a:pt x="17383925" y="1334363"/>
                </a:lnTo>
                <a:lnTo>
                  <a:pt x="17383925" y="0"/>
                </a:lnTo>
                <a:lnTo>
                  <a:pt x="0" y="0"/>
                </a:lnTo>
                <a:lnTo>
                  <a:pt x="0" y="1334363"/>
                </a:lnTo>
                <a:close/>
              </a:path>
            </a:pathLst>
          </a:custGeom>
          <a:solidFill>
            <a:srgbClr val="FFFFFF"/>
          </a:solidFill>
        </p:spPr>
        <p:txBody>
          <a:bodyPr wrap="square" lIns="0" tIns="0" rIns="0" bIns="0" rtlCol="0"/>
          <a:lstStyle/>
          <a:p>
            <a:endParaRPr sz="947"/>
          </a:p>
        </p:txBody>
      </p:sp>
      <p:sp>
        <p:nvSpPr>
          <p:cNvPr id="9" name="object 9"/>
          <p:cNvSpPr/>
          <p:nvPr/>
        </p:nvSpPr>
        <p:spPr>
          <a:xfrm>
            <a:off x="632" y="3556422"/>
            <a:ext cx="9143666" cy="33397"/>
          </a:xfrm>
          <a:custGeom>
            <a:avLst/>
            <a:gdLst/>
            <a:ahLst/>
            <a:cxnLst/>
            <a:rect l="l" t="t" r="r" b="b"/>
            <a:pathLst>
              <a:path w="17385665" h="63500">
                <a:moveTo>
                  <a:pt x="0" y="63500"/>
                </a:moveTo>
                <a:lnTo>
                  <a:pt x="17385097" y="63500"/>
                </a:lnTo>
                <a:lnTo>
                  <a:pt x="17385097" y="0"/>
                </a:lnTo>
                <a:lnTo>
                  <a:pt x="0" y="0"/>
                </a:lnTo>
                <a:lnTo>
                  <a:pt x="0" y="63500"/>
                </a:lnTo>
                <a:close/>
              </a:path>
            </a:pathLst>
          </a:custGeom>
          <a:solidFill>
            <a:srgbClr val="FFFFFF"/>
          </a:solidFill>
        </p:spPr>
        <p:txBody>
          <a:bodyPr wrap="square" lIns="0" tIns="0" rIns="0" bIns="0" rtlCol="0"/>
          <a:lstStyle/>
          <a:p>
            <a:endParaRPr sz="947"/>
          </a:p>
        </p:txBody>
      </p:sp>
      <p:sp>
        <p:nvSpPr>
          <p:cNvPr id="10" name="object 10"/>
          <p:cNvSpPr/>
          <p:nvPr/>
        </p:nvSpPr>
        <p:spPr>
          <a:xfrm>
            <a:off x="4577528" y="3566383"/>
            <a:ext cx="0" cy="2992005"/>
          </a:xfrm>
          <a:custGeom>
            <a:avLst/>
            <a:gdLst/>
            <a:ahLst/>
            <a:cxnLst/>
            <a:rect l="l" t="t" r="r" b="b"/>
            <a:pathLst>
              <a:path h="5688965">
                <a:moveTo>
                  <a:pt x="0" y="0"/>
                </a:moveTo>
                <a:lnTo>
                  <a:pt x="0" y="5688736"/>
                </a:lnTo>
              </a:path>
            </a:pathLst>
          </a:custGeom>
          <a:ln w="63500">
            <a:solidFill>
              <a:srgbClr val="FFFFFF"/>
            </a:solidFill>
          </a:ln>
        </p:spPr>
        <p:txBody>
          <a:bodyPr wrap="square" lIns="0" tIns="0" rIns="0" bIns="0" rtlCol="0"/>
          <a:lstStyle/>
          <a:p>
            <a:endParaRPr sz="947"/>
          </a:p>
        </p:txBody>
      </p:sp>
      <p:sp>
        <p:nvSpPr>
          <p:cNvPr id="11" name="object 11"/>
          <p:cNvSpPr/>
          <p:nvPr/>
        </p:nvSpPr>
        <p:spPr>
          <a:xfrm>
            <a:off x="4089233" y="1001521"/>
            <a:ext cx="0" cy="2564862"/>
          </a:xfrm>
          <a:custGeom>
            <a:avLst/>
            <a:gdLst/>
            <a:ahLst/>
            <a:cxnLst/>
            <a:rect l="l" t="t" r="r" b="b"/>
            <a:pathLst>
              <a:path h="4876800">
                <a:moveTo>
                  <a:pt x="0" y="0"/>
                </a:moveTo>
                <a:lnTo>
                  <a:pt x="0" y="4876800"/>
                </a:lnTo>
              </a:path>
            </a:pathLst>
          </a:custGeom>
          <a:ln w="63500">
            <a:solidFill>
              <a:srgbClr val="FFFFFF"/>
            </a:solidFill>
          </a:ln>
        </p:spPr>
        <p:txBody>
          <a:bodyPr wrap="square" lIns="0" tIns="0" rIns="0" bIns="0" rtlCol="0"/>
          <a:lstStyle/>
          <a:p>
            <a:endParaRPr sz="947"/>
          </a:p>
        </p:txBody>
      </p:sp>
      <p:sp>
        <p:nvSpPr>
          <p:cNvPr id="13" name="Rectangle 12"/>
          <p:cNvSpPr/>
          <p:nvPr/>
        </p:nvSpPr>
        <p:spPr>
          <a:xfrm>
            <a:off x="-9893" y="474181"/>
            <a:ext cx="9152642" cy="400110"/>
          </a:xfrm>
          <a:prstGeom prst="rect">
            <a:avLst/>
          </a:prstGeom>
        </p:spPr>
        <p:txBody>
          <a:bodyPr wrap="square">
            <a:spAutoFit/>
          </a:bodyPr>
          <a:lstStyle/>
          <a:p>
            <a:pPr algn="ctr"/>
            <a:r>
              <a:rPr lang="en-US" sz="2000" dirty="0">
                <a:latin typeface="+mj-lt"/>
                <a:cs typeface="Arial" panose="020B0604020202020204" pitchFamily="34" charset="0"/>
              </a:rPr>
              <a:t>Target Environment: Commercial Office</a:t>
            </a:r>
          </a:p>
        </p:txBody>
      </p:sp>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158" y="0"/>
            <a:ext cx="1653540" cy="924329"/>
          </a:xfrm>
          <a:prstGeom prst="rect">
            <a:avLst/>
          </a:prstGeom>
        </p:spPr>
      </p:pic>
    </p:spTree>
    <p:extLst>
      <p:ext uri="{BB962C8B-B14F-4D97-AF65-F5344CB8AC3E}">
        <p14:creationId xmlns:p14="http://schemas.microsoft.com/office/powerpoint/2010/main" val="3229946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8" name="Chart 97"/>
          <p:cNvGraphicFramePr/>
          <p:nvPr>
            <p:extLst>
              <p:ext uri="{D42A27DB-BD31-4B8C-83A1-F6EECF244321}">
                <p14:modId xmlns:p14="http://schemas.microsoft.com/office/powerpoint/2010/main" val="300846836"/>
              </p:ext>
            </p:extLst>
          </p:nvPr>
        </p:nvGraphicFramePr>
        <p:xfrm>
          <a:off x="0" y="1006563"/>
          <a:ext cx="5659120" cy="5084196"/>
        </p:xfrm>
        <a:graphic>
          <a:graphicData uri="http://schemas.openxmlformats.org/drawingml/2006/chart">
            <c:chart xmlns:c="http://schemas.openxmlformats.org/drawingml/2006/chart" xmlns:r="http://schemas.openxmlformats.org/officeDocument/2006/relationships" r:id="rId2"/>
          </a:graphicData>
        </a:graphic>
      </p:graphicFrame>
      <p:sp>
        <p:nvSpPr>
          <p:cNvPr id="99" name="Rectangle 98"/>
          <p:cNvSpPr/>
          <p:nvPr/>
        </p:nvSpPr>
        <p:spPr>
          <a:xfrm>
            <a:off x="5659120" y="2376534"/>
            <a:ext cx="3393440" cy="2862322"/>
          </a:xfrm>
          <a:prstGeom prst="rect">
            <a:avLst/>
          </a:prstGeom>
        </p:spPr>
        <p:txBody>
          <a:bodyPr wrap="square">
            <a:spAutoFit/>
          </a:bodyPr>
          <a:lstStyle/>
          <a:p>
            <a:r>
              <a:rPr lang="en-US" dirty="0">
                <a:latin typeface="Roboto Condensed Light" panose="02000000000000000000" pitchFamily="2" charset="0"/>
                <a:ea typeface="Roboto Condensed Light" panose="02000000000000000000" pitchFamily="2" charset="0"/>
              </a:rPr>
              <a:t>33% - $50 or less</a:t>
            </a:r>
          </a:p>
          <a:p>
            <a:endParaRPr lang="en-US" dirty="0">
              <a:latin typeface="Roboto Condensed Light" panose="02000000000000000000" pitchFamily="2" charset="0"/>
              <a:ea typeface="Roboto Condensed Light" panose="02000000000000000000" pitchFamily="2" charset="0"/>
            </a:endParaRPr>
          </a:p>
          <a:p>
            <a:r>
              <a:rPr lang="en-US" dirty="0">
                <a:latin typeface="Roboto Condensed Light" panose="02000000000000000000" pitchFamily="2" charset="0"/>
                <a:ea typeface="Roboto Condensed Light" panose="02000000000000000000" pitchFamily="2" charset="0"/>
              </a:rPr>
              <a:t>24% -  $50 - $100</a:t>
            </a:r>
          </a:p>
          <a:p>
            <a:endParaRPr lang="en-US" dirty="0">
              <a:latin typeface="Roboto Condensed Light" panose="02000000000000000000" pitchFamily="2" charset="0"/>
              <a:ea typeface="Roboto Condensed Light" panose="02000000000000000000" pitchFamily="2" charset="0"/>
            </a:endParaRPr>
          </a:p>
          <a:p>
            <a:r>
              <a:rPr lang="en-US" dirty="0">
                <a:latin typeface="Roboto Condensed Light" panose="02000000000000000000" pitchFamily="2" charset="0"/>
                <a:ea typeface="Roboto Condensed Light" panose="02000000000000000000" pitchFamily="2" charset="0"/>
              </a:rPr>
              <a:t>25% -  $150 - $299</a:t>
            </a:r>
          </a:p>
          <a:p>
            <a:endParaRPr lang="en-US" dirty="0">
              <a:latin typeface="Roboto Condensed Light" panose="02000000000000000000" pitchFamily="2" charset="0"/>
              <a:ea typeface="Roboto Condensed Light" panose="02000000000000000000" pitchFamily="2" charset="0"/>
            </a:endParaRPr>
          </a:p>
          <a:p>
            <a:r>
              <a:rPr lang="en-US" dirty="0">
                <a:latin typeface="Roboto Condensed Light" panose="02000000000000000000" pitchFamily="2" charset="0"/>
                <a:ea typeface="Roboto Condensed Light" panose="02000000000000000000" pitchFamily="2" charset="0"/>
              </a:rPr>
              <a:t>7%   -  $300 +</a:t>
            </a:r>
          </a:p>
          <a:p>
            <a:endParaRPr lang="en-US" sz="1400" dirty="0">
              <a:latin typeface="Roboto Condensed Light" panose="02000000000000000000" pitchFamily="2" charset="0"/>
              <a:ea typeface="Roboto Condensed Light" panose="02000000000000000000" pitchFamily="2" charset="0"/>
            </a:endParaRPr>
          </a:p>
          <a:p>
            <a:endParaRPr lang="en-US" sz="2000" dirty="0">
              <a:latin typeface="Roboto Condensed Light" panose="02000000000000000000" pitchFamily="2" charset="0"/>
              <a:ea typeface="Roboto Condensed Light" panose="02000000000000000000" pitchFamily="2" charset="0"/>
            </a:endParaRPr>
          </a:p>
          <a:p>
            <a:r>
              <a:rPr lang="en-US" sz="2000" b="1" dirty="0">
                <a:latin typeface="Roboto Condensed Light" panose="02000000000000000000" pitchFamily="2" charset="0"/>
                <a:ea typeface="Roboto Condensed Light" panose="02000000000000000000" pitchFamily="2" charset="0"/>
              </a:rPr>
              <a:t> </a:t>
            </a:r>
            <a:endParaRPr lang="en-US" sz="2000" dirty="0">
              <a:latin typeface="Roboto Condensed Light" panose="02000000000000000000" pitchFamily="2" charset="0"/>
              <a:ea typeface="Roboto Condensed Light" panose="02000000000000000000" pitchFamily="2" charset="0"/>
            </a:endParaRPr>
          </a:p>
        </p:txBody>
      </p:sp>
      <p:sp>
        <p:nvSpPr>
          <p:cNvPr id="101" name="TextBox 100"/>
          <p:cNvSpPr txBox="1"/>
          <p:nvPr/>
        </p:nvSpPr>
        <p:spPr>
          <a:xfrm>
            <a:off x="0" y="6079724"/>
            <a:ext cx="8971280" cy="738664"/>
          </a:xfrm>
          <a:prstGeom prst="rect">
            <a:avLst/>
          </a:prstGeom>
          <a:noFill/>
        </p:spPr>
        <p:txBody>
          <a:bodyPr wrap="square" rtlCol="0">
            <a:spAutoFit/>
          </a:bodyPr>
          <a:lstStyle/>
          <a:p>
            <a:r>
              <a:rPr lang="en-US" sz="1400" dirty="0">
                <a:ea typeface="Roboto Condensed Light" panose="02000000000000000000" pitchFamily="2" charset="0"/>
              </a:rPr>
              <a:t>On average, consumers aren't looking to make a large spend on furniture that functions primarily as a home office workstation. Fewer than 10% surveyed were interested in spending more than $300. However, the survey shows demand from the $50 to $299 dollar range.</a:t>
            </a:r>
            <a:endParaRPr lang="en-US" sz="1100" dirty="0">
              <a:ea typeface="Roboto Condensed Light" panose="02000000000000000000" pitchFamily="2" charset="0"/>
            </a:endParaRPr>
          </a:p>
        </p:txBody>
      </p:sp>
      <p:sp>
        <p:nvSpPr>
          <p:cNvPr id="2" name="Rectangle 1"/>
          <p:cNvSpPr/>
          <p:nvPr/>
        </p:nvSpPr>
        <p:spPr>
          <a:xfrm>
            <a:off x="0" y="456813"/>
            <a:ext cx="9144000" cy="400110"/>
          </a:xfrm>
          <a:prstGeom prst="rect">
            <a:avLst/>
          </a:prstGeom>
        </p:spPr>
        <p:txBody>
          <a:bodyPr wrap="square">
            <a:spAutoFit/>
          </a:bodyPr>
          <a:lstStyle/>
          <a:p>
            <a:pPr algn="ctr"/>
            <a:r>
              <a:rPr lang="en-US" sz="2000" dirty="0">
                <a:latin typeface="+mj-lt"/>
                <a:ea typeface="Calibri" panose="020F0502020204030204" pitchFamily="34" charset="0"/>
                <a:cs typeface="Times New Roman" panose="02020603050405020304" pitchFamily="18" charset="0"/>
              </a:rPr>
              <a:t>Consumer Pricing Expectations</a:t>
            </a:r>
            <a:endParaRPr lang="en-US" sz="2000" dirty="0">
              <a:latin typeface="+mj-lt"/>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58" y="0"/>
            <a:ext cx="1653540" cy="924329"/>
          </a:xfrm>
          <a:prstGeom prst="rect">
            <a:avLst/>
          </a:prstGeom>
        </p:spPr>
      </p:pic>
    </p:spTree>
    <p:extLst>
      <p:ext uri="{BB962C8B-B14F-4D97-AF65-F5344CB8AC3E}">
        <p14:creationId xmlns:p14="http://schemas.microsoft.com/office/powerpoint/2010/main" val="395737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Picture 88"/>
          <p:cNvPicPr>
            <a:picLocks noChangeAspect="1"/>
          </p:cNvPicPr>
          <p:nvPr/>
        </p:nvPicPr>
        <p:blipFill rotWithShape="1">
          <a:blip r:embed="rId2" cstate="print">
            <a:extLst>
              <a:ext uri="{28A0092B-C50C-407E-A947-70E740481C1C}">
                <a14:useLocalDpi xmlns:a14="http://schemas.microsoft.com/office/drawing/2010/main" val="0"/>
              </a:ext>
            </a:extLst>
          </a:blip>
          <a:srcRect t="25398" b="9043"/>
          <a:stretch/>
        </p:blipFill>
        <p:spPr>
          <a:xfrm>
            <a:off x="6460612" y="992613"/>
            <a:ext cx="872764" cy="384217"/>
          </a:xfrm>
          <a:prstGeom prst="rect">
            <a:avLst/>
          </a:prstGeom>
        </p:spPr>
      </p:pic>
      <p:sp>
        <p:nvSpPr>
          <p:cNvPr id="3" name="Oval 2"/>
          <p:cNvSpPr/>
          <p:nvPr/>
        </p:nvSpPr>
        <p:spPr>
          <a:xfrm>
            <a:off x="6463907" y="713825"/>
            <a:ext cx="884787" cy="882566"/>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Oval 133"/>
          <p:cNvSpPr/>
          <p:nvPr/>
        </p:nvSpPr>
        <p:spPr>
          <a:xfrm>
            <a:off x="6145463" y="1526303"/>
            <a:ext cx="977313" cy="927940"/>
          </a:xfrm>
          <a:prstGeom prst="ellipse">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3" name="Picture 82"/>
          <p:cNvPicPr>
            <a:picLocks noChangeAspect="1"/>
          </p:cNvPicPr>
          <p:nvPr/>
        </p:nvPicPr>
        <p:blipFill rotWithShape="1">
          <a:blip r:embed="rId3" cstate="print">
            <a:extLst>
              <a:ext uri="{28A0092B-C50C-407E-A947-70E740481C1C}">
                <a14:useLocalDpi xmlns:a14="http://schemas.microsoft.com/office/drawing/2010/main" val="0"/>
              </a:ext>
            </a:extLst>
          </a:blip>
          <a:srcRect t="21940" r="6103" b="3317"/>
          <a:stretch/>
        </p:blipFill>
        <p:spPr>
          <a:xfrm>
            <a:off x="6290946" y="1712738"/>
            <a:ext cx="805389" cy="466021"/>
          </a:xfrm>
          <a:prstGeom prst="rect">
            <a:avLst/>
          </a:prstGeom>
        </p:spPr>
      </p:pic>
      <p:cxnSp>
        <p:nvCxnSpPr>
          <p:cNvPr id="114" name="Straight Connector 113"/>
          <p:cNvCxnSpPr>
            <a:stCxn id="57" idx="6"/>
          </p:cNvCxnSpPr>
          <p:nvPr/>
        </p:nvCxnSpPr>
        <p:spPr>
          <a:xfrm flipV="1">
            <a:off x="1514939" y="5991040"/>
            <a:ext cx="3169736" cy="19561"/>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51" idx="6"/>
          </p:cNvCxnSpPr>
          <p:nvPr/>
        </p:nvCxnSpPr>
        <p:spPr>
          <a:xfrm flipV="1">
            <a:off x="3356263" y="5356130"/>
            <a:ext cx="1328412" cy="4483"/>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H="1">
            <a:off x="4215603" y="4460037"/>
            <a:ext cx="471696"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stCxn id="63" idx="2"/>
          </p:cNvCxnSpPr>
          <p:nvPr/>
        </p:nvCxnSpPr>
        <p:spPr>
          <a:xfrm flipH="1">
            <a:off x="4684675" y="1990273"/>
            <a:ext cx="1487957" cy="20848"/>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7" name="Oval 116"/>
          <p:cNvSpPr/>
          <p:nvPr/>
        </p:nvSpPr>
        <p:spPr>
          <a:xfrm>
            <a:off x="5057681" y="1984426"/>
            <a:ext cx="884339" cy="862070"/>
          </a:xfrm>
          <a:prstGeom prst="ellipse">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p:cNvCxnSpPr>
            <a:stCxn id="3" idx="2"/>
          </p:cNvCxnSpPr>
          <p:nvPr/>
        </p:nvCxnSpPr>
        <p:spPr>
          <a:xfrm flipH="1" flipV="1">
            <a:off x="4695842" y="1149051"/>
            <a:ext cx="1768065" cy="6057"/>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object 11"/>
          <p:cNvSpPr/>
          <p:nvPr/>
        </p:nvSpPr>
        <p:spPr>
          <a:xfrm>
            <a:off x="246742" y="3361568"/>
            <a:ext cx="8647895" cy="45719"/>
          </a:xfrm>
          <a:custGeom>
            <a:avLst/>
            <a:gdLst/>
            <a:ahLst/>
            <a:cxnLst/>
            <a:rect l="l" t="t" r="r" b="b"/>
            <a:pathLst>
              <a:path w="16471900">
                <a:moveTo>
                  <a:pt x="0" y="0"/>
                </a:moveTo>
                <a:lnTo>
                  <a:pt x="16471900" y="0"/>
                </a:lnTo>
              </a:path>
            </a:pathLst>
          </a:custGeom>
          <a:ln w="12700">
            <a:solidFill>
              <a:srgbClr val="808285"/>
            </a:solidFill>
          </a:ln>
        </p:spPr>
        <p:txBody>
          <a:bodyPr wrap="square" lIns="0" tIns="0" rIns="0" bIns="0" rtlCol="0"/>
          <a:lstStyle/>
          <a:p>
            <a:endParaRPr sz="947" dirty="0"/>
          </a:p>
        </p:txBody>
      </p:sp>
      <p:cxnSp>
        <p:nvCxnSpPr>
          <p:cNvPr id="94" name="Straight Connector 93"/>
          <p:cNvCxnSpPr/>
          <p:nvPr/>
        </p:nvCxnSpPr>
        <p:spPr>
          <a:xfrm flipH="1">
            <a:off x="4144412" y="2719146"/>
            <a:ext cx="540263" cy="2459"/>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a:off x="4684675" y="2418731"/>
            <a:ext cx="341855"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4437211" y="1747491"/>
            <a:ext cx="250088" cy="4624"/>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object 12"/>
          <p:cNvSpPr/>
          <p:nvPr/>
        </p:nvSpPr>
        <p:spPr>
          <a:xfrm flipH="1">
            <a:off x="4638953" y="851676"/>
            <a:ext cx="45719" cy="5754589"/>
          </a:xfrm>
          <a:custGeom>
            <a:avLst/>
            <a:gdLst/>
            <a:ahLst/>
            <a:cxnLst/>
            <a:rect l="l" t="t" r="r" b="b"/>
            <a:pathLst>
              <a:path h="10247630">
                <a:moveTo>
                  <a:pt x="0" y="10247363"/>
                </a:moveTo>
                <a:lnTo>
                  <a:pt x="0" y="0"/>
                </a:lnTo>
              </a:path>
            </a:pathLst>
          </a:custGeom>
          <a:ln w="12700">
            <a:solidFill>
              <a:srgbClr val="808285"/>
            </a:solidFill>
          </a:ln>
        </p:spPr>
        <p:txBody>
          <a:bodyPr wrap="square" lIns="0" tIns="0" rIns="0" bIns="0" rtlCol="0"/>
          <a:lstStyle/>
          <a:p>
            <a:endParaRPr sz="947" dirty="0"/>
          </a:p>
        </p:txBody>
      </p:sp>
      <p:sp>
        <p:nvSpPr>
          <p:cNvPr id="68" name="Rectangle 67"/>
          <p:cNvSpPr/>
          <p:nvPr/>
        </p:nvSpPr>
        <p:spPr>
          <a:xfrm>
            <a:off x="3310860" y="2481933"/>
            <a:ext cx="694421" cy="208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7" name="Picture 66"/>
          <p:cNvPicPr>
            <a:picLocks noChangeAspect="1"/>
          </p:cNvPicPr>
          <p:nvPr/>
        </p:nvPicPr>
        <p:blipFill rotWithShape="1">
          <a:blip r:embed="rId4" cstate="print">
            <a:extLst>
              <a:ext uri="{28A0092B-C50C-407E-A947-70E740481C1C}">
                <a14:useLocalDpi xmlns:a14="http://schemas.microsoft.com/office/drawing/2010/main" val="0"/>
              </a:ext>
            </a:extLst>
          </a:blip>
          <a:srcRect l="13441" t="20350" r="22043" b="18144"/>
          <a:stretch/>
        </p:blipFill>
        <p:spPr>
          <a:xfrm>
            <a:off x="3401982" y="4079801"/>
            <a:ext cx="577709" cy="826125"/>
          </a:xfrm>
          <a:prstGeom prst="rect">
            <a:avLst/>
          </a:prstGeom>
        </p:spPr>
      </p:pic>
      <p:pic>
        <p:nvPicPr>
          <p:cNvPr id="66" name="Picture 65"/>
          <p:cNvPicPr>
            <a:picLocks noChangeAspect="1"/>
          </p:cNvPicPr>
          <p:nvPr/>
        </p:nvPicPr>
        <p:blipFill rotWithShape="1">
          <a:blip r:embed="rId5" cstate="print">
            <a:extLst>
              <a:ext uri="{28A0092B-C50C-407E-A947-70E740481C1C}">
                <a14:useLocalDpi xmlns:a14="http://schemas.microsoft.com/office/drawing/2010/main" val="0"/>
              </a:ext>
            </a:extLst>
          </a:blip>
          <a:srcRect l="10980" t="3059"/>
          <a:stretch/>
        </p:blipFill>
        <p:spPr>
          <a:xfrm>
            <a:off x="1587993" y="4966947"/>
            <a:ext cx="630927" cy="825387"/>
          </a:xfrm>
          <a:prstGeom prst="rect">
            <a:avLst/>
          </a:prstGeom>
        </p:spPr>
      </p:pic>
      <p:sp>
        <p:nvSpPr>
          <p:cNvPr id="15" name="object 15"/>
          <p:cNvSpPr txBox="1"/>
          <p:nvPr/>
        </p:nvSpPr>
        <p:spPr>
          <a:xfrm>
            <a:off x="4685286" y="820446"/>
            <a:ext cx="413213" cy="215444"/>
          </a:xfrm>
          <a:prstGeom prst="rect">
            <a:avLst/>
          </a:prstGeom>
        </p:spPr>
        <p:txBody>
          <a:bodyPr vert="horz" wrap="square" lIns="0" tIns="0" rIns="0" bIns="0" rtlCol="0">
            <a:spAutoFit/>
          </a:bodyPr>
          <a:lstStyle/>
          <a:p>
            <a:pPr marL="6679" algn="ctr"/>
            <a:r>
              <a:rPr sz="1400" spc="-3" dirty="0">
                <a:solidFill>
                  <a:srgbClr val="231F20"/>
                </a:solidFill>
                <a:cs typeface="Arial"/>
              </a:rPr>
              <a:t>$</a:t>
            </a:r>
            <a:r>
              <a:rPr lang="en-US" sz="1400" spc="-3" dirty="0">
                <a:solidFill>
                  <a:srgbClr val="231F20"/>
                </a:solidFill>
                <a:cs typeface="Arial"/>
              </a:rPr>
              <a:t>$$</a:t>
            </a:r>
            <a:endParaRPr sz="1400" dirty="0">
              <a:cs typeface="Arial"/>
            </a:endParaRPr>
          </a:p>
        </p:txBody>
      </p:sp>
      <p:pic>
        <p:nvPicPr>
          <p:cNvPr id="58" name="Picture 57"/>
          <p:cNvPicPr>
            <a:picLocks noChangeAspect="1"/>
          </p:cNvPicPr>
          <p:nvPr/>
        </p:nvPicPr>
        <p:blipFill>
          <a:blip r:embed="rId6"/>
          <a:stretch>
            <a:fillRect/>
          </a:stretch>
        </p:blipFill>
        <p:spPr>
          <a:xfrm>
            <a:off x="774242" y="5632647"/>
            <a:ext cx="573603" cy="813716"/>
          </a:xfrm>
          <a:prstGeom prst="rect">
            <a:avLst/>
          </a:prstGeom>
        </p:spPr>
      </p:pic>
      <p:pic>
        <p:nvPicPr>
          <p:cNvPr id="60" name="Picture 59"/>
          <p:cNvPicPr>
            <a:picLocks noChangeAspect="1"/>
          </p:cNvPicPr>
          <p:nvPr/>
        </p:nvPicPr>
        <p:blipFill rotWithShape="1">
          <a:blip r:embed="rId7" cstate="print">
            <a:extLst>
              <a:ext uri="{28A0092B-C50C-407E-A947-70E740481C1C}">
                <a14:useLocalDpi xmlns:a14="http://schemas.microsoft.com/office/drawing/2010/main" val="0"/>
              </a:ext>
            </a:extLst>
          </a:blip>
          <a:srcRect l="23114" t="23089" r="18017"/>
          <a:stretch/>
        </p:blipFill>
        <p:spPr>
          <a:xfrm>
            <a:off x="2588340" y="4967445"/>
            <a:ext cx="616026" cy="804835"/>
          </a:xfrm>
          <a:prstGeom prst="rect">
            <a:avLst/>
          </a:prstGeom>
        </p:spPr>
      </p:pic>
      <p:pic>
        <p:nvPicPr>
          <p:cNvPr id="77" name="Picture 76"/>
          <p:cNvPicPr>
            <a:picLocks noChangeAspect="1"/>
          </p:cNvPicPr>
          <p:nvPr/>
        </p:nvPicPr>
        <p:blipFill rotWithShape="1">
          <a:blip r:embed="rId8" cstate="print">
            <a:extLst>
              <a:ext uri="{28A0092B-C50C-407E-A947-70E740481C1C}">
                <a14:useLocalDpi xmlns:a14="http://schemas.microsoft.com/office/drawing/2010/main" val="0"/>
              </a:ext>
            </a:extLst>
          </a:blip>
          <a:srcRect l="5161"/>
          <a:stretch/>
        </p:blipFill>
        <p:spPr bwMode="auto">
          <a:xfrm rot="21429410">
            <a:off x="3383830" y="2319570"/>
            <a:ext cx="601554" cy="817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78"/>
          <p:cNvPicPr>
            <a:picLocks noChangeAspect="1"/>
          </p:cNvPicPr>
          <p:nvPr/>
        </p:nvPicPr>
        <p:blipFill rotWithShape="1">
          <a:blip r:embed="rId9" cstate="print">
            <a:extLst>
              <a:ext uri="{28A0092B-C50C-407E-A947-70E740481C1C}">
                <a14:useLocalDpi xmlns:a14="http://schemas.microsoft.com/office/drawing/2010/main" val="0"/>
              </a:ext>
            </a:extLst>
          </a:blip>
          <a:srcRect l="15435" r="16714"/>
          <a:stretch/>
        </p:blipFill>
        <p:spPr>
          <a:xfrm>
            <a:off x="3709001" y="1332340"/>
            <a:ext cx="566074" cy="834284"/>
          </a:xfrm>
          <a:prstGeom prst="rect">
            <a:avLst/>
          </a:prstGeom>
        </p:spPr>
      </p:pic>
      <p:sp>
        <p:nvSpPr>
          <p:cNvPr id="21" name="TextBox 20"/>
          <p:cNvSpPr txBox="1"/>
          <p:nvPr/>
        </p:nvSpPr>
        <p:spPr>
          <a:xfrm>
            <a:off x="-11160" y="6573160"/>
            <a:ext cx="9146830" cy="276999"/>
          </a:xfrm>
          <a:prstGeom prst="rect">
            <a:avLst/>
          </a:prstGeom>
          <a:noFill/>
        </p:spPr>
        <p:txBody>
          <a:bodyPr wrap="square" rtlCol="0">
            <a:spAutoFit/>
          </a:bodyPr>
          <a:lstStyle/>
          <a:p>
            <a:pPr algn="ctr"/>
            <a:r>
              <a:rPr lang="en-US" sz="1200" dirty="0">
                <a:sym typeface="Wingdings" panose="05000000000000000000" pitchFamily="2" charset="2"/>
              </a:rPr>
              <a:t>manual adjust carts      tilting top    spring &amp; pneumatic adjust      standing desk convertors    powered desks   full-size electric tables </a:t>
            </a:r>
            <a:endParaRPr lang="en-US" sz="1200" dirty="0"/>
          </a:p>
        </p:txBody>
      </p:sp>
      <p:pic>
        <p:nvPicPr>
          <p:cNvPr id="90" name="Picture 89"/>
          <p:cNvPicPr>
            <a:picLocks noChangeAspect="1"/>
          </p:cNvPicPr>
          <p:nvPr/>
        </p:nvPicPr>
        <p:blipFill rotWithShape="1">
          <a:blip r:embed="rId10" cstate="print">
            <a:extLst>
              <a:ext uri="{28A0092B-C50C-407E-A947-70E740481C1C}">
                <a14:useLocalDpi xmlns:a14="http://schemas.microsoft.com/office/drawing/2010/main" val="0"/>
              </a:ext>
            </a:extLst>
          </a:blip>
          <a:srcRect l="3666" t="21005" r="6745" b="7881"/>
          <a:stretch/>
        </p:blipFill>
        <p:spPr>
          <a:xfrm>
            <a:off x="7524437" y="949350"/>
            <a:ext cx="611813" cy="485646"/>
          </a:xfrm>
          <a:prstGeom prst="rect">
            <a:avLst/>
          </a:prstGeom>
        </p:spPr>
      </p:pic>
      <p:pic>
        <p:nvPicPr>
          <p:cNvPr id="92" name="Picture 91"/>
          <p:cNvPicPr>
            <a:picLocks noChangeAspect="1"/>
          </p:cNvPicPr>
          <p:nvPr/>
        </p:nvPicPr>
        <p:blipFill rotWithShape="1">
          <a:blip r:embed="rId11" cstate="print">
            <a:extLst>
              <a:ext uri="{28A0092B-C50C-407E-A947-70E740481C1C}">
                <a14:useLocalDpi xmlns:a14="http://schemas.microsoft.com/office/drawing/2010/main" val="0"/>
              </a:ext>
            </a:extLst>
          </a:blip>
          <a:srcRect l="3677" t="20966" r="6150" b="7415"/>
          <a:stretch/>
        </p:blipFill>
        <p:spPr>
          <a:xfrm>
            <a:off x="8390498" y="945638"/>
            <a:ext cx="613676" cy="487405"/>
          </a:xfrm>
          <a:prstGeom prst="rect">
            <a:avLst/>
          </a:prstGeom>
        </p:spPr>
      </p:pic>
      <p:sp>
        <p:nvSpPr>
          <p:cNvPr id="41" name="Oval 40"/>
          <p:cNvSpPr/>
          <p:nvPr/>
        </p:nvSpPr>
        <p:spPr>
          <a:xfrm>
            <a:off x="7393403" y="723266"/>
            <a:ext cx="855605" cy="865000"/>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p:cNvSpPr/>
          <p:nvPr/>
        </p:nvSpPr>
        <p:spPr>
          <a:xfrm>
            <a:off x="3515266" y="1304226"/>
            <a:ext cx="921944" cy="917655"/>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a:off x="3180331" y="2232571"/>
            <a:ext cx="964080" cy="997103"/>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a:off x="3134355" y="3942912"/>
            <a:ext cx="1081248" cy="1065313"/>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p:cNvSpPr/>
          <p:nvPr/>
        </p:nvSpPr>
        <p:spPr>
          <a:xfrm>
            <a:off x="2385576" y="4874753"/>
            <a:ext cx="970687" cy="971720"/>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p:cNvSpPr/>
          <p:nvPr/>
        </p:nvSpPr>
        <p:spPr>
          <a:xfrm>
            <a:off x="1429174" y="4905926"/>
            <a:ext cx="948819" cy="934292"/>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p:cNvSpPr/>
          <p:nvPr/>
        </p:nvSpPr>
        <p:spPr>
          <a:xfrm>
            <a:off x="540521" y="5520047"/>
            <a:ext cx="974418" cy="981107"/>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p:cNvSpPr/>
          <p:nvPr/>
        </p:nvSpPr>
        <p:spPr>
          <a:xfrm>
            <a:off x="6172632" y="1526303"/>
            <a:ext cx="977313" cy="927940"/>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p:cNvSpPr/>
          <p:nvPr/>
        </p:nvSpPr>
        <p:spPr>
          <a:xfrm>
            <a:off x="8274642" y="710533"/>
            <a:ext cx="855605" cy="865000"/>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bject 15"/>
          <p:cNvSpPr txBox="1"/>
          <p:nvPr/>
        </p:nvSpPr>
        <p:spPr>
          <a:xfrm>
            <a:off x="4765199" y="6310995"/>
            <a:ext cx="180805" cy="215444"/>
          </a:xfrm>
          <a:prstGeom prst="rect">
            <a:avLst/>
          </a:prstGeom>
        </p:spPr>
        <p:txBody>
          <a:bodyPr vert="horz" wrap="square" lIns="0" tIns="0" rIns="0" bIns="0" rtlCol="0">
            <a:spAutoFit/>
          </a:bodyPr>
          <a:lstStyle/>
          <a:p>
            <a:pPr marL="6679" algn="ctr"/>
            <a:r>
              <a:rPr sz="1400" spc="-3" dirty="0">
                <a:solidFill>
                  <a:srgbClr val="231F20"/>
                </a:solidFill>
                <a:cs typeface="Arial"/>
              </a:rPr>
              <a:t>$</a:t>
            </a:r>
            <a:endParaRPr sz="1400" dirty="0">
              <a:cs typeface="Arial"/>
            </a:endParaRPr>
          </a:p>
        </p:txBody>
      </p:sp>
      <p:pic>
        <p:nvPicPr>
          <p:cNvPr id="81" name="Picture 80"/>
          <p:cNvPicPr>
            <a:picLocks noChangeAspect="1"/>
          </p:cNvPicPr>
          <p:nvPr/>
        </p:nvPicPr>
        <p:blipFill rotWithShape="1">
          <a:blip r:embed="rId12" cstate="print">
            <a:extLst>
              <a:ext uri="{28A0092B-C50C-407E-A947-70E740481C1C}">
                <a14:useLocalDpi xmlns:a14="http://schemas.microsoft.com/office/drawing/2010/main" val="0"/>
              </a:ext>
            </a:extLst>
          </a:blip>
          <a:srcRect t="21940" r="6103" b="3317"/>
          <a:stretch/>
        </p:blipFill>
        <p:spPr>
          <a:xfrm>
            <a:off x="5098499" y="2205567"/>
            <a:ext cx="853669" cy="493957"/>
          </a:xfrm>
          <a:prstGeom prst="rect">
            <a:avLst/>
          </a:prstGeom>
        </p:spPr>
      </p:pic>
      <p:sp>
        <p:nvSpPr>
          <p:cNvPr id="45" name="Oval 44"/>
          <p:cNvSpPr/>
          <p:nvPr/>
        </p:nvSpPr>
        <p:spPr>
          <a:xfrm>
            <a:off x="5026530" y="1974716"/>
            <a:ext cx="942659" cy="908580"/>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2" name="Picture 8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450626" y="2003136"/>
            <a:ext cx="516839" cy="344560"/>
          </a:xfrm>
          <a:prstGeom prst="rect">
            <a:avLst/>
          </a:prstGeom>
        </p:spPr>
      </p:pic>
      <p:sp>
        <p:nvSpPr>
          <p:cNvPr id="44" name="Rectangle 43"/>
          <p:cNvSpPr/>
          <p:nvPr/>
        </p:nvSpPr>
        <p:spPr>
          <a:xfrm>
            <a:off x="-8642" y="456813"/>
            <a:ext cx="9152642" cy="400110"/>
          </a:xfrm>
          <a:prstGeom prst="rect">
            <a:avLst/>
          </a:prstGeom>
        </p:spPr>
        <p:txBody>
          <a:bodyPr wrap="square">
            <a:spAutoFit/>
          </a:bodyPr>
          <a:lstStyle/>
          <a:p>
            <a:pPr algn="ctr"/>
            <a:r>
              <a:rPr lang="en-US" sz="2000" dirty="0">
                <a:latin typeface="+mj-lt"/>
                <a:cs typeface="Arial" panose="020B0604020202020204" pitchFamily="34" charset="0"/>
              </a:rPr>
              <a:t>Consumer Pricing Expectations</a:t>
            </a:r>
          </a:p>
        </p:txBody>
      </p:sp>
      <p:pic>
        <p:nvPicPr>
          <p:cNvPr id="53" name="Picture 5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2158" y="0"/>
            <a:ext cx="1653540" cy="924329"/>
          </a:xfrm>
          <a:prstGeom prst="rect">
            <a:avLst/>
          </a:prstGeom>
        </p:spPr>
      </p:pic>
    </p:spTree>
    <p:extLst>
      <p:ext uri="{BB962C8B-B14F-4D97-AF65-F5344CB8AC3E}">
        <p14:creationId xmlns:p14="http://schemas.microsoft.com/office/powerpoint/2010/main" val="411668050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17456</TotalTime>
  <Words>6515</Words>
  <Application>Microsoft Office PowerPoint</Application>
  <PresentationFormat>On-screen Show (4:3)</PresentationFormat>
  <Paragraphs>956</Paragraphs>
  <Slides>58</Slides>
  <Notes>4</Notes>
  <HiddenSlides>1</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58</vt:i4>
      </vt:variant>
    </vt:vector>
  </HeadingPairs>
  <TitlesOfParts>
    <vt:vector size="66" baseType="lpstr">
      <vt:lpstr>Arial</vt:lpstr>
      <vt:lpstr>Calibri</vt:lpstr>
      <vt:lpstr>Calibri Light</vt:lpstr>
      <vt:lpstr>Roboto Condensed Light</vt:lpstr>
      <vt:lpstr>Times New Roman</vt:lpstr>
      <vt:lpstr>Wingdings</vt:lpstr>
      <vt:lpstr>Office Theme</vt:lpstr>
      <vt:lpstr>1_Office Theme</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Marcus Slater</dc:creator>
  <cp:lastModifiedBy>Marcus Slater</cp:lastModifiedBy>
  <cp:revision>501</cp:revision>
  <cp:lastPrinted>2017-08-17T17:12:18Z</cp:lastPrinted>
  <dcterms:created xsi:type="dcterms:W3CDTF">2017-06-22T18:56:09Z</dcterms:created>
  <dcterms:modified xsi:type="dcterms:W3CDTF">2018-09-14T23:52:45Z</dcterms:modified>
</cp:coreProperties>
</file>